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89" r:id="rId3"/>
    <p:sldId id="492" r:id="rId4"/>
    <p:sldId id="493" r:id="rId5"/>
    <p:sldId id="494" r:id="rId6"/>
    <p:sldId id="495" r:id="rId7"/>
    <p:sldId id="535" r:id="rId8"/>
    <p:sldId id="534" r:id="rId9"/>
    <p:sldId id="536" r:id="rId10"/>
    <p:sldId id="498" r:id="rId11"/>
    <p:sldId id="537" r:id="rId12"/>
    <p:sldId id="538" r:id="rId13"/>
    <p:sldId id="539" r:id="rId14"/>
    <p:sldId id="540" r:id="rId15"/>
    <p:sldId id="530" r:id="rId16"/>
    <p:sldId id="446" r:id="rId17"/>
    <p:sldId id="541" r:id="rId18"/>
    <p:sldId id="499" r:id="rId19"/>
    <p:sldId id="424" r:id="rId20"/>
    <p:sldId id="500" r:id="rId21"/>
    <p:sldId id="502" r:id="rId22"/>
    <p:sldId id="504" r:id="rId23"/>
    <p:sldId id="506" r:id="rId24"/>
    <p:sldId id="505" r:id="rId25"/>
    <p:sldId id="532" r:id="rId26"/>
    <p:sldId id="508" r:id="rId27"/>
    <p:sldId id="542" r:id="rId28"/>
    <p:sldId id="509" r:id="rId29"/>
    <p:sldId id="54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3"/>
    <p:restoredTop sz="93059"/>
  </p:normalViewPr>
  <p:slideViewPr>
    <p:cSldViewPr>
      <p:cViewPr varScale="1">
        <p:scale>
          <a:sx n="107" d="100"/>
          <a:sy n="107" d="100"/>
        </p:scale>
        <p:origin x="20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7AD7A-CCC9-4FFE-A2C8-FA1C794D55E5}" type="datetimeFigureOut">
              <a:rPr lang="en-SG" smtClean="0"/>
              <a:t>24/12/2021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007DE-55CC-438B-B4AE-173BF6675D7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839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0F4A47-1D24-4661-94FA-9BB38C5BC6E3}" type="slidenum">
              <a:rPr lang="en-SG"/>
              <a:pPr/>
              <a:t>28</a:t>
            </a:fld>
            <a:endParaRPr lang="en-SG"/>
          </a:p>
        </p:txBody>
      </p:sp>
      <p:sp>
        <p:nvSpPr>
          <p:cNvPr id="563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475" y="4343914"/>
            <a:ext cx="5485421" cy="403248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11900" rIns="0" bIns="0"/>
          <a:lstStyle/>
          <a:p>
            <a:pPr>
              <a:lnSpc>
                <a:spcPct val="93000"/>
              </a:lnSpc>
              <a:spcBef>
                <a:spcPct val="0"/>
              </a:spcBef>
              <a:tabLst>
                <a:tab pos="697656" algn="l"/>
                <a:tab pos="1395313" algn="l"/>
                <a:tab pos="2092969" algn="l"/>
                <a:tab pos="2790626" algn="l"/>
                <a:tab pos="3488282" algn="l"/>
                <a:tab pos="4185937" algn="l"/>
                <a:tab pos="4883594" algn="l"/>
              </a:tabLst>
            </a:pPr>
            <a:r>
              <a:rPr lang="en-SG" sz="1400" dirty="0">
                <a:latin typeface="Arial" charset="0"/>
                <a:ea typeface="DejaVu Sans" charset="0"/>
                <a:cs typeface="DejaVu Sans" charset="0"/>
              </a:rPr>
              <a:t>Pen Test legal </a:t>
            </a:r>
          </a:p>
        </p:txBody>
      </p:sp>
    </p:spTree>
    <p:extLst>
      <p:ext uri="{BB962C8B-B14F-4D97-AF65-F5344CB8AC3E}">
        <p14:creationId xmlns:p14="http://schemas.microsoft.com/office/powerpoint/2010/main" val="208413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27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3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3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8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8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9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3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5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1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CB753-3572-40B1-BEA3-A8294A156267}" type="datetimeFigureOut">
              <a:rPr lang="en-US" smtClean="0"/>
              <a:pPr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C095-402B-47D9-A2F4-827167E17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3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lyZZTUYhSc" TargetMode="External"/><Relationship Id="rId2" Type="http://schemas.openxmlformats.org/officeDocument/2006/relationships/hyperlink" Target="https://youtu.be/MYBRahZ51s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pto.com/papers/kiss.html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://www.crypto.com/papers/m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luminus.nus.edu.sg/modules/9cae4820-5786-4997-b367-e6d814cb179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irror.nus.edu.sg/ubuntu-ISO/18.04/ubuntu-18.04.5-desktop-amd64.iso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informationisbeautiful.net/visualizations/worlds-biggest-data-breaches-hack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search/statistics?form_type=Basic&amp;results_type=statistics&amp;search_type=al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nforcementtracker.com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839200" cy="1470025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Introduction To </a:t>
            </a:r>
            <a:br>
              <a:rPr lang="en-US" sz="5400" b="1" dirty="0">
                <a:solidFill>
                  <a:srgbClr val="C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5400" b="1" dirty="0">
                <a:solidFill>
                  <a:srgbClr val="C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Computer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Prateek Saxena</a:t>
            </a:r>
          </a:p>
        </p:txBody>
      </p:sp>
    </p:spTree>
    <p:extLst>
      <p:ext uri="{BB962C8B-B14F-4D97-AF65-F5344CB8AC3E}">
        <p14:creationId xmlns:p14="http://schemas.microsoft.com/office/powerpoint/2010/main" val="34724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Ask questions at will.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Speak out your opinions freely.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(Naïve questions are often great!)</a:t>
            </a:r>
          </a:p>
        </p:txBody>
      </p:sp>
    </p:spTree>
    <p:extLst>
      <p:ext uri="{BB962C8B-B14F-4D97-AF65-F5344CB8AC3E}">
        <p14:creationId xmlns:p14="http://schemas.microsoft.com/office/powerpoint/2010/main" val="420411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0"/>
            <a:ext cx="8229600" cy="2133600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</a:t>
            </a:r>
            <a:r>
              <a:rPr lang="en-US" b="1" dirty="0" smtClean="0">
                <a:solidFill>
                  <a:srgbClr val="C00000"/>
                </a:solidFill>
              </a:rPr>
              <a:t>people </a:t>
            </a:r>
            <a:r>
              <a:rPr lang="en-US" b="1" dirty="0">
                <a:solidFill>
                  <a:srgbClr val="C00000"/>
                </a:solidFill>
              </a:rPr>
              <a:t>say about security…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99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People’s sense of security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vs. real security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3902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54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“Nothing Is Ever Secure…”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7204" y="990696"/>
            <a:ext cx="5950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And, there is no point trying…..?</a:t>
            </a:r>
            <a:endParaRPr lang="en-SG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284" y="2289990"/>
            <a:ext cx="3423115" cy="138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800600" y="1752600"/>
            <a:ext cx="0" cy="495300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42672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502" y="4095728"/>
            <a:ext cx="3298677" cy="194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29128"/>
            <a:ext cx="4279307" cy="239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81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Objective of this module: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How to Analyze and Argue Security?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Imagine you are asked to protect an email application (e.g. </a:t>
            </a:r>
            <a:r>
              <a:rPr lang="en-US" dirty="0" err="1" smtClean="0"/>
              <a:t>GMail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What are possible attacks?</a:t>
            </a:r>
          </a:p>
          <a:p>
            <a:pPr lvl="1"/>
            <a:r>
              <a:rPr lang="en-US" dirty="0" smtClean="0"/>
              <a:t>Database / server / cloud compromised</a:t>
            </a:r>
          </a:p>
          <a:p>
            <a:pPr lvl="1"/>
            <a:r>
              <a:rPr lang="en-US" dirty="0" smtClean="0"/>
              <a:t>Insider gains unauthorized access</a:t>
            </a:r>
          </a:p>
          <a:p>
            <a:pPr lvl="1"/>
            <a:r>
              <a:rPr lang="en-US" dirty="0" smtClean="0"/>
              <a:t>Network sniffing</a:t>
            </a:r>
          </a:p>
          <a:p>
            <a:pPr lvl="1"/>
            <a:r>
              <a:rPr lang="en-US" dirty="0" smtClean="0"/>
              <a:t>Bugs in the web app</a:t>
            </a:r>
          </a:p>
          <a:p>
            <a:pPr lvl="1"/>
            <a:r>
              <a:rPr lang="en-US" dirty="0" smtClean="0"/>
              <a:t>User impersonated</a:t>
            </a:r>
          </a:p>
          <a:p>
            <a:pPr lvl="1"/>
            <a:r>
              <a:rPr lang="en-US" dirty="0" smtClean="0"/>
              <a:t>Password Breach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820"/>
            <a:ext cx="9144000" cy="8959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Clean-slate Rethinking Security: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3600" dirty="0"/>
              <a:t>If we had to redesign computer systems…</a:t>
            </a:r>
            <a:endParaRPr lang="en-SG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01035"/>
            <a:ext cx="8136904" cy="542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636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0"/>
            <a:ext cx="8229600" cy="2133600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Principles of Secure Design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94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 Key Concept: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Threat Model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61722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Threat Model defines:</a:t>
            </a:r>
          </a:p>
          <a:p>
            <a:pPr lvl="1"/>
            <a:r>
              <a:rPr lang="en-US" dirty="0" smtClean="0"/>
              <a:t>Desired Security Property / Goal</a:t>
            </a:r>
          </a:p>
          <a:p>
            <a:pPr lvl="1"/>
            <a:r>
              <a:rPr lang="en-US" dirty="0" smtClean="0"/>
              <a:t>Attacker Capabilities</a:t>
            </a:r>
          </a:p>
          <a:p>
            <a:pPr lvl="1"/>
            <a:r>
              <a:rPr lang="en-US" dirty="0" smtClean="0"/>
              <a:t>Assumptions about the setup</a:t>
            </a:r>
          </a:p>
          <a:p>
            <a:pPr lvl="1"/>
            <a:endParaRPr lang="en-US" dirty="0"/>
          </a:p>
          <a:p>
            <a:r>
              <a:rPr lang="en-US" b="1" dirty="0" smtClean="0"/>
              <a:t>This Module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Stack of Threat Models</a:t>
            </a:r>
          </a:p>
          <a:p>
            <a:pPr lvl="1"/>
            <a:r>
              <a:rPr lang="en-US" dirty="0" smtClean="0"/>
              <a:t>Real attacks</a:t>
            </a:r>
          </a:p>
          <a:p>
            <a:pPr lvl="1"/>
            <a:r>
              <a:rPr lang="en-US" dirty="0" smtClean="0"/>
              <a:t>Defenses for each threat</a:t>
            </a:r>
          </a:p>
          <a:p>
            <a:pPr lvl="1"/>
            <a:r>
              <a:rPr lang="en-US" dirty="0" smtClean="0"/>
              <a:t>How to argue security! 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19800" y="2438400"/>
            <a:ext cx="2980592" cy="3403983"/>
            <a:chOff x="5858608" y="2895600"/>
            <a:chExt cx="3132992" cy="3401010"/>
          </a:xfrm>
        </p:grpSpPr>
        <p:sp>
          <p:nvSpPr>
            <p:cNvPr id="4" name="Rectangle 3"/>
            <p:cNvSpPr/>
            <p:nvPr/>
          </p:nvSpPr>
          <p:spPr>
            <a:xfrm>
              <a:off x="5867400" y="5638800"/>
              <a:ext cx="3124200" cy="6578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en-US" sz="2800" dirty="0">
                  <a:solidFill>
                    <a:srgbClr val="000000"/>
                  </a:solidFill>
                </a:rPr>
                <a:t>Network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858608" y="4277527"/>
              <a:ext cx="3124200" cy="6578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en-US" sz="2800" dirty="0" smtClean="0">
                  <a:solidFill>
                    <a:srgbClr val="000000"/>
                  </a:solidFill>
                </a:rPr>
                <a:t>Browser &amp; Server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58608" y="3591727"/>
              <a:ext cx="3124200" cy="6578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en-US" sz="2800" dirty="0">
                  <a:solidFill>
                    <a:srgbClr val="000000"/>
                  </a:solidFill>
                </a:rPr>
                <a:t>Web Protocols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67400" y="4953000"/>
              <a:ext cx="3124200" cy="6578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en-US" sz="2800" dirty="0">
                  <a:solidFill>
                    <a:srgbClr val="000000"/>
                  </a:solidFill>
                </a:rPr>
                <a:t>Server / Client OS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58608" y="2895600"/>
              <a:ext cx="3124200" cy="6578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en-US" sz="28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5715000" y="3505200"/>
            <a:ext cx="0" cy="23371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80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Weakest Link Principle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86" name="Rectangle 2"/>
          <p:cNvSpPr txBox="1">
            <a:spLocks noChangeArrowheads="1"/>
          </p:cNvSpPr>
          <p:nvPr/>
        </p:nvSpPr>
        <p:spPr>
          <a:xfrm>
            <a:off x="457200" y="1450975"/>
            <a:ext cx="4800600" cy="1825625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>
              <a:buClr>
                <a:srgbClr val="0000FF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US" sz="3600" dirty="0"/>
              <a:t>Security can be no stronger than its weakest link. </a:t>
            </a:r>
          </a:p>
        </p:txBody>
      </p:sp>
      <p:pic>
        <p:nvPicPr>
          <p:cNvPr id="48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6038" y="1976438"/>
            <a:ext cx="3248025" cy="3571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246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The Weakest Link Principle: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7" name="AutoShape 2" descr="data:image/png;base64,iVBORw0KGgoAAAANSUhEUgAAAqQAAABoCAYAAAAn8+JPAAAgAElEQVR4Xu2dLVwbS9vGr9fkMVRxDDVEBQMqx4QjoCYcARUEEyoKphioOMGECkAQDDmiYKgBRMEQREGUmAbxBNOoYEDlmNSAyjGped7f5nN3Zj9mlw0h6YUkO7Mz//m6duae+/6///3vf/8D/0iABEiABEiABEiABEigSwT+j4K0S+T5WhIgARIgARIgARIggRoBClJ2BBIgARIgARIgARIgga4SoCDtKn6+nARIgARIgARIgARIgIKUfYAESIAESIAESIAESKCrBChIu4qfLycBEiABEiABEiABEqAgZR8gARIgARIgARIgARLoKgEK0q7i58tJgARIgARIgARIgAQoSNkHSIAESIAESIAESIAEukqAgrSr+PlyEiABEiABEiABEiCBHhGkRaR/X8RJq73iOPiewFgvtd/9OVb+3MR1s8yRdXzdncFvvVQHlpUESKAPCPTBfNoHrcAq/LoEyrkNrK5d4A6DiCb2sR4L4j+/Lo5WzZ0FqaqQKqbx+2JbMlqyDQwiFBzE0GgE4+EoIpMjeOnYEn0wgapy9L1T3uN85U9stpSw9QsGhkN4+VsQ4YkIJscjGA3+1h+DROyb8QN8T/j8OVPNI/XHe5zp8Y4m8eUwhpdObSr2DafnbX+PYP3rLmaaXzpWeQ8t4/P5AkZcv6uKfOoPvDdUtJ5J/OA7/MZay7iUwfzcNu50ZQ3M7uPbWrg/+qfrNnhsgj6YTx+DoF/6k+qaa8KqY2P1Me3yq6SV5uRRJL8cIua4UPQ/IGdBCmHystrZ8zw4AghNJ7GemMHICyvgfTCB9oAglegPhLGc3sJCuMf3cUX2HRCklcsEXn24EhCGkDw9RizoMJF0Q5AigPhB3r2ArOSw9moV2Sdc5G4PZ/Bm74fwxll8/O8axh0/Zvt/Endfwz6YT91XupWib/qT5zW3gx+Pj2iXXyapSbvxA6He+u4FaXwf3xNhue88YnDUMhuO4+A4gTHTBaYPJtBeFKS1hgkgsn6K3Zke/nwT2IfXv2Df1/pUcJl4BUmPAhha/ozzBYd9yK4IUiAQP0De5ZamufCuTwedmVRvcTjzBpIeBTCx9Q3pKcuv2F9mfXNf0T6YT91XupGij/rTI9bczoxVz43yayXkDqlleysIUuHI12p3SRoco4i+DWNIfPXPH7jJ51H451+pUNbHcH0wgT4jQToUmUU0JC/kldI1rq7v8PBTbJpeP1Iw9p/I+lfsts60fZgLyxksvN7GTSOrQCCAnz8bEFWOxitFZA5zKFsU5UfhCNlm5tozo1G8DUsjq5H6JSYXYhhrNq+d2A3MYv/bGsLKu4zWwrtTgrRaSOHV0hnqNAMIBH6iiRYTW/iWnoIrSao7rnXVD7ym86F7+Z9FH8ynHqH43p88lsOXZKprrsnLxmIrmOzhPQZf+HUxk3IuhbWNM9z8pA2pvhlcC1LL3SVpcNhfPKqWLrGd+ICLf/TFiWLnWwqT0grTBxPoMxKk9gtxBcXDFSzt3TREQL19lHb6ujjA7V9t7D/x/e8w2+T3WvxyZgGvt5uKMYJkcgjb200jywBm979hTV31ScUopn+HwTzbjcmBuDsciaB4fd0SeK7KZsgrgNHRIG5u2pad/u+6VFFIvcLSWUPcB+JILhew/Xfzne4/lPTHtW4Eqdd0XvtUZ9P1wXzqCZD//clTMfxK5HLN9eu1zIcEOkVAQZAC+gXRchL3MjhuDzHzZg9t67AA3h7ksSLdN+mDCbRnBKnW1Ux2wiJb+Lo71aNeAYy7/P4KJ+EIUNsRPQ0ho7vg9NgLOH4K0kgyiaH0Nloaz8XlIIPwDswimfiB7e32bTl/uWrdULBXje7g27sHLOkuOI0mv+BQ+TZAEenxRZw09K26IPWarlPT9mPz7YP51AsC3/uTl0L4mMbLmuvj65kVCfhNwLUgnf34X6yZ3STwNDgKSP++pHPnZGWH1gcTaE8JUqB8voTXm4V2f+tpN1V6Qap40Uh1pAkfVfWd5JfIrb3Cauvmj9XOv9pLfBWk66dYKM63dx2hejmojMzCazQ3gjWRfTx2iDmd+wa/Balorxrd+YbUZNloU6piEtHAXM2n8Op98/gfUBWkXtOptW43nuqD+dQDNr/7k4ci+JvE05rrbxGYGwn4SUBJkOrFieWi42lwiBOjj4K0WsZt7hrZQh7XNzco3T20jqA190YjIxFMx2OIjr105zqmWkYxm8HJxTVub+/QMoWtubMKIhiOYjo2gbDoMsmlIC2fr9QW+5Y5ZyCC5PEOYkFlg79GP5HdPqksxPfnK/hT7ytKUZBWSnlkjzPIGJgHMBgaQ7jGJorxoLXVn7j4A8N4e3CMFfPbbrU6mrFaP92F/t5SIf07lmpeyQS3SI8cTcX0OBabW24YwvLnc2h3mCq5NbxqK9JHXcDxU5DWTG6CJxhfPGn1LcuPTD0bg6uc+g39tyVjH/FXkIr9dgJb39LQ7jAZb0m3mVs2ZeUW57vbSJ/dQLZcF1PpTI28ppMKUkX5NofrbAH56xvclHR22gPDCI2MIDIdRyw6puACT5e517lI9JwCB/OqYhrziydoW1cNY/bjPtbGZe8b97eXuMpkhfEPBAZDCAaDCEcnEA2PY8x0Digjl1rDhtZOgUFElj9iZ37E3fxs2Ql87E+1d+jXLmMfbM2BhQLumguE1s7hMGKxeUTHg+7snq3q5GnNtZ7wDHO+dhqRmqyXs1JCPnuMTOYK1811VFvvxsKYfvsOM1J97lE8P8HJRQ75wj+NMTeA4VAY4VgM89Fx2CwB8ugpF5HNnODi+ha3d2J+UcQmpjDi4AjGsm5a9W4v8enTEbKt+xMDWD7IYcHEM2CtbTMXyBYKKOo0hdMyYpwb1T8I9XO/wWyu1SYFFCQm7hj7UycnAmq/KwnSdmPa7C55GRzShQsrsaDegNX7Ak421/Dpui1A7VAEQtNI7WwoGHhXUDxexcrfBYVFDZBsbV0IUllghfB2/8BWlNlMM5IfUhVBahRaCjey7/NIr67h5MZ5yR8ILyO9tQBzb1JVFNJzWDrRufkZfouD4xVzDwzlc6zMbeK6rdwR2fqC3SnjDNUe2Ko7ggoDqFpA6tVS6/gb+t060S+poqA3e6ufghQ1+1MYjq6hX3wsqm0QgY16vhB20X0VpMJFMUMZBT+Stt4CioeYXNxTGrP1qjfEmdd0en7VexRONrH26drkoqAJ6EAI06kdbDjeNnnkXORCkFYlMTqAia1jpKeEGzHa+H+/ipM76UakaY8KDM5i53QN47pvU+kjGI+3v2693K/+1MpQuCi59RW7Uz9xubGKzYs7g/29CEB9zXGYg7ysuTZZGvgH3uIgv4KhfBrvV09g16z6+lRvj/F+6W8U7JaBgOp6VlbiCQwgvJzG1kLY0qTMULdQEqfHMQRRRm5jFWtSe5nokGoJmbUFbF85r29miP0QpGiYzf283MDq5oVtm0BlLvG1TgrrpcIjSoJUIR/N0FRwjO8cTen2MIY3e7pbTZa3ZtUFKTQh8Op9WySoFN7W5ZSWQRmXiXl8UO6M7d2c1usVBakWwWFl9cKwGxE/OEbCZofQvooedkjvL7H2+gOyrbXFfheqenuIpcU93KitRfXiBiIQdzFb9agWkZ5fxImuawy/PcDxypiwW1LG+cocNttqFIHoDi6bX/Yqbf+IZ7Td3D90HuKNF79EB/LuL+A0i+a/IB2D8YPDyaTAaCfbrKdYLj8FaSkzj7nt9oWp+nF9U72UkJmfQ+tnO28Brl3jNAWpYqCPVv8xm++0PvAK75sGu0p9bRj2492HuUhRkMrj2sIFnMl4daqq2TiV+rl2nuGTRwzf+pOFIMVsEus/0oa5yJaB3Ue2E7z2xOB6zbXL2vhBEMZf6yFkNvU74zaph5fxOf0Cf89vo6CyDgQi2PqyC2HfoP2C6i0Olxax52JRGZ7ewe7GpGkgEmPdtE2JBTysGteO9svF+VBeZzQRPBwex/joIB5u8rqd4GYujR3hyDjC4yGMjepPP9T1jHFMzCK5/gNp/cmpfSezOV30u06qndb+uacXpNUK7n/c4eowjbT+y8ROoChOoM2qtnZzBkYRjcUwHQ1j7GVjMas+4O7qEKltvegDrC9HVFHcncfikcEdAKDlPRNFJKJFmrpHKa8dxzWONMyEtYIgrRTSWFgyHo3F9w+RCLtybCO0uLogrVbKKOWz+Ht7z/CFOxw/wHFCFION12gXBaZWdeJV+/8ARqMxxKbH60eQ1TLyFxlkssKRqc2HQLW4i/nFI4MwF4/upZ3koTj2TxMu3Bg9ZhCJF7/k0wOjixkglDzFsaOXfLlMnRCkEGxfjYJPKIPh2fbHSecEqegrUt7VNno2AKzNDqqoVOorZHFXE4ftuoWTn7ETFX3fBPDiRa3Tekxnxa45JqIIj71sHNlW8XB3hcPUttHbiGWEL5/mIpX51OzkwcIfsdgW0AJqJJcxGQ5isIbyAaW7Ioq5HDLZK/zzr/kHrpnDett+qTx8/exPLTUohLNuFyYwGMH0u2lMBeunNPelS5ztnkm7hu4u5JlU1sMmkLog1T2pmU9Mv8P0VLC2A2lVn3YKYf6/v0XmaA9ZYZvV2nOLyYdcIITo8jLeRcdafUpbx9Np405hZP2Lqc9soyANYXZ2EBdnOpM4TWCG6uZ71XIYG7l2aHJp5344jv3DBAzLcqWA9MKSbhMlgNmP38zv26iMvwZMs4+02k9Cm+C+hMuzXZyJW9MWc4n/dVIejLYPdlCQqhdQ2/JPppKYsbSPVP+iqM8ARVz+GMSkjX2oZuM3tZptH62E1/Flf0b+uhKPejQf/tNb2N2YMg8JWS2j9DCIoBgP1UGQykdj1nZa6mRrMJRDh8r5Oh2FCG5UagPFZudTWuSA4eXPyFg4jpd20PW7ClJeTjtL7qg5Pl25ROLVB7RiM7WOgXQp7Y70HV/QfqAjghTCIm3j09MgFHT17JggFb1vzH7Ef9fGjbvj4rhU8Ekqlld1981runoL3qN4+QODkzb2odJHXRjrX/YNNtC1rPyai5wWRDMxmjzGjmm87YpwgQ+wd6um2dP+wIsREzvK+0sk5j6geRAVCC1j/2DBIliKiwHUkf4k33/QSjQc38dhIizbiJrtIj/CjKdWe9e7/w1mFm7jZJOJesAaSXxp2VTySE2ZnERa3nUw2ZEzmzM1QVhMY27xROd9x3pur+3iv9lr+YCGxWmJad1qDTaN5MY7TFtqBeE0RndPQOqBYj+zNIVS1zOmgtSqTVBFMT2PRf3RoumdiU7UycV4tHm0u4J0cBRvkym8m3S6WKTegMpYpBCI5iYG0le7djSR8RAD3EaQKttpKVdO/6A3QRqKriOZnGk7WDd7t8TQ7quwnoF0acnWOXsJmYW51s3u2vxRO7ofRFY4qrfdxfXEzT6RuCtkvtshCnaFCzgmr+2MIBUvB5mYmdRXPYO9qb6enRGkIjMrO0LjrX/AqvzWwv5pBKlK5zMRdQffpbCuvs1FdoLURIyG3u7jQDKXadZLLrvVLpUKCc3lXKl4h4fAEEZHnNYFlRw71Z9MBOloEqeHmm2i+Z9o4tOyV1aphtkzHRek9vOVaAahFXE0eYpDq1Mgyc1jHPvfEzDGfRRNnZx9YIvjwmxX3UpsW0eHbAAX7wI0bGtN7jsBEL0GWZktqusZWZCOInl6aB2OWiyvWQS9jtTJayc2puuuIG2WZWAUs4kkVmZGLG4fqjegOhaVPMUviUeEK7QSpC6OxtTr9nhBWs8hgMHIO6TWzS8gSROskgseOXSf7Y6KyU7o9PRLZC90xy1+2GO5giuKIRv70GLacKPdi0/STglS8djeLBSn0ezAWM+OCFJxV9nmg0VcZJyOQL3udHpN56ZLObP0cS6yEqRmttt25jqNCkpH9hjGdHIDy7Gx7vst7lh/kgWpYyhb6RKv8z0L2z7UaUHqNJ8X0vi97rqk8efgwUQSS2bPi6JOwU2fUI7A2wPkBWfmsiB1EHbNKimY2uk+eQUzjg4IUseTIHkDSrLt70id3Mx21s92UJBO4K/9eUhRvDV3TNfXyGZzuBFiVFobJauIR6GS1XuU7goo5G5QuCmgVNF+12yZrG7fm3QeaQApDA4r1mIn0Lbz1wfxyXB5pxNx4+UOGopvITFp4rKllEchn0P2qulao1GZwCiWD/axMGJ0OSV9Icf38d0xBJL8BexkWynZihoYK04s/oyXei7CLW/YHr0ZdxitjpTsitcxQSoe20v1EHaXhN+dRZR76OJHju0NenFMWdpe1svhVVh6TdeufRX3pTsUCjncFG5QqE9GeNC7fxJQSYuIn3ORKEhrwiOKO+nUweL4WWxWUzvyhp1bbBnv4lGMiSZM7ruGpxSd60/imqSwNkht6LcgtQjXLZIbi2HFxJODJNrMTGX0ebm2YRWZmQhScW6F2S6qUKHyOZZeb6LlNdtkPvbqxlAKzmEr0lV1iupz8pzltFZqtu/51B8GW3lpLhFPNn2pk6fhKSXqoCB1GmwV3GY2sLR9pXPJEkB051J3m7ZZXvUGhCvfgXoeJuWVvmidbiPbNIqYV3wd66Vt4VZmBOtfjP4zH9/M6peaWu8yc+FiYqogLtTOg6UhDHbHsXiku4rpGArzHpcrr/FBd5u+WdbHHQ96o2t2+cJNTm4vanROkIrH9sICISyg4g6Q/4LUJEKYG7B29l1dEaQV3J7vYjt9BgVvaIaaOu5q4BFzkShII39hPZjBpsH2bAjx/VMkFEPeVksZrC1st+w/xWbTLvrE/lrGuymrUzBXDa34cCf7k4K4kkrpYh1TqaFrQWifqSTanOZl8f2ONrEKzLzu+uqrpiJInerWys/kNMzqyPwJbEhVzIyc5+VO1Emlwzo/00VBqhVOM8Kdw6Le56Rpp1YcyOUcNlZWjTdWGww0Z/jaR/qLYBijQwEAP1A4yraNoc2cQ/t5xCLlZdE4vh8/exCkWtGk8tadoSd0xjNed45cT3xaTymk8HrpDA8GbBaXP5z7/SOekE0OXGfmeOxizLGTglQ8ttcfexud+8s2ms4Tn0sy4kUxl8m1x61v7j71Dqnm43AFqxeCdw6tkJqT9PpkhPDoEGqzUeEI2Zt2hZ0FqdMHvx088ws5Ugon1zxSgnsUjv9Gei9r7SNxYBTx1A4SJk71PTS3fZKO9ieRoYp/Y8V1TBVEhwWp4wZDDwtSFWHXbAYxwldgdBn7uwvG+xWVIg5XlnRuqux86Kr3A3GOVQliojIv+18n1U5r/1yXBalmByzaoZht0as0oGZcP4XVtvNM1JzDJtexHB3Bb1KAI4U8JVGmMulYALcSpIFBDAYe8KDzt+vvBR2PghRlnC+9hj56qOjs/8l2SG18ywYi6zjdNfGO4M/4kHIRXTl5e427aFEdFaQQbBNbx97C7pLJjVGVic8NH9kW0U3qxrOBOA7ybZct+hy8fkB5SSd58UAAoekk1pejGJEnI8mcwFmQPmIukmxIm5QGMDj4Ew86Uypv46tScx93fPIJF6YBSjphmiT3lc72J4X1QyqSlzQ2Y6DDgtRRtP0iglTzQy76u277IR1CtXSNq1aUp3p72a/h6v3AyxyrlsbvOnmYq02SdF+QSoPKbLFWaEDJJYrDkZPKLXvpmUfsyJkJ0uFpbO1uYOpnBgtz27rdWj8nbK+C1OR2vnDMIcW774gNqfVxfbM/P92xvezmangijsmgtsdl/yfugDldwLETUvVoS+b3POVNq3Os/LmJ6+YPJmmNtsCNi0svjG6tzL7M1SY+JzLN38VjpABGp+MIDzqlr+Aue4brVmAv650JL8JSe7v7dGJdgKH4Pk4TYYswmAq37P2ci8wEqWYnvr+LhVBRCizyqA/kyi0uP/2N7RMxwp33QBFOPaL+e6f7k8KaREEqEFA4shdtSJ0uVql1Boinco5iW8rXv6hRxrCz2ousTzu8zLHqafysk2JDODzWdUEqu8Iws41SGPyisHXqyCbG0wffxZ0V+XjW8SalFXBRkIbe4uCgHQ5Tvrjj12Udr4JUvtUrHYcKN8gNoTMtO57M1O4YQuKimTSkg/ikhQttvWMYy58ztRjyHf2TRIH6TqfUzy188JmVv7M7pLJ/S+2o7mMgjT83G4QtbrqrT3wKrSLaX9nsdIq5SZfrLC5juBeW9Te5TyfOV07uvuSxJke98nEukgTpBLa+pltRc2Q3dM7u3Bxb2MQHcaQWbtMhCLljxhYPdLw/KaxJFKTuBal08cvZnZtKF3m8IAXuC7tYXTmqRSQMDAwA//7b8GPeiMoUiyI2MYURxy6t3ne8zLFu0vhXJ5VWcH6my4LUxOjcVEg6N6C04Fs5um8wKWUWMLetM9qy+EoRY7qjA35I60UyiU7hGNLUuYHNHOMrfR1KPuMA6TKO6FJFiz1tGZ2iUct8Cq/en+liPdscPZq4fGpGa9KE6uumYNKy9t32VmYr2t3AjS2oNNE6iZT2+zsuSMXdpFAU0UC2ZdNo5arKzcTn1FPFi2J2tqBSXtLHpfkiJpZXNEGxKqPrdFJbO5yslMQTEsAsDKtvc5GTY/yaIwlhfrSNpOfUuvXfxQ8H83nIHz+kne9PzmuSTMVLGhu2/Xhkb3JL3Na3qVrXe/QOqX5jxJsZi76g6v3AyxyrmsbfOik2hMNjXRSk98in32P15E4nTqwuJSg0YHEX44tHurysd6/kEJ0aJYttcxNhZhupCRXcXmbxbziGsP5LScX3l4kfwEBkC192px7hz8/9DmnlNoONJfHGrPki72rhMtklGYof4NQ0LKmVU/xmCFPZBuZRR4uO40nm6G63XD7uVxVdnRekWhCgBbw2fKA1gciX2Zq/qE58jmgF5/twuC0v5ycfkZu1jbSTGlnHFwX7Y/fpitgdX4TekYTlR6AUcrBeOzNBKl5Aq32H2UWNs5qLFASpqd2cxUdfOX+Oh6CzaydRJEo7pEKkJi1KkKPjctPOJbha60h/UliTpLJ5SfOrCVJorj8Qe7NnCBs9+3Efa04X4aplFAsVBMdlTw6P2iEVNl7sI5E5z3bP4sje9zqp1Nv5mQ4KUmufaBUTI+BaUQNR7FymMCmFblcYyCYRCmphwdYWMBEarNluVcp55I6OsJc1iuDGEgD5yF77xeSylPZvKZb9HW5LTR+eJmJYRZDWtxF8tieVhdRQZBbRkAQZ+PkDN/k8Cv/oblg1+pBliM9qEbvzizgyXCZWjGUfmMXHb2sYly6caXNSDG/2dJmaLYaSwHXnqsZ5eOiekGyU3R8lSReibKNUtd/9FILULCxlrQQ2pi9+CVKJi5O5jUnDSYLazCepaGKiDeNwHIm3kzUPHNppQil3BURTiOlNdF2nk30BouYsfg0LE6F6LO5KGfncEY4sbqSbClK/5iIlQVoLq6ZkT9rsB7UY7m+jmBwJIRh62QpyUikXUbj4hO2TG92GgWxD6lcs+6fpTwpr0pMLUkU/pADGYisQXZG6Fm2duNRUY2YWAlNbcqN4F49hJDiE0MsXqD6U8M9DBeXba1xns8jdPOCnhesp13XTt52wdg/PfsRuYrwxZ7haRRoPq/cdL3OsUhrf6+SFg5ymg4LUZQEDIbzdP8DKmIk6UZxAJRFjU4SBiXUkg5/w4ah5G8LGjYomuhaXcHSn851pW71HCFLNpO98BXObukhEeEycdm+hQ/XVG5jYwnF6Ci+t6ly+RGK+HYNaqeUtYx7XYxnPL54YvpCbR/Vi3hIry48apVJZPiTtkrk5rm/mambisP8Naw6+Hp9EkMK8n7hxo2Quopy4uw8VaJqj9MFgdmnmFoexN9B/55jlZWq/6TadtMtjOxlhPRnEpw9Hrfjdliz9mIsU59OaNJDGonzhUuqfTk2u7ewuf0ZGMPo2y0fJvMjwvqfqT+qiQvdpqRjJRwGg9sgjfHaa9S/Xoq1jglSrXBmXiXl8uJI3R+yX3nV83Z2RThRd183wErV5o54kgMFQEKOjMcTmoxgPmmz8uBh/SuJSAKKWxu86KfZZh8eehSAdGJ1FMrWGKUvFozr4bXz/tUAEEIrv4GNiHL8Zdj4c/PpVSzjfXsP2hdnuqkg5gq2vu61LArVfVXdIaw+b2JPa7Cbat/EjBGlgEJHlHaTmxyxCuureXLlFZvs90lmrSFjtZwfCy0hvmYcjhVn4wlr8+uZRvSRJJZccjzdzEN/h34USyQ7QxJ2S+PanEaRaF11pX2SqFcLezlVt4nOYgSRfkeq2tcacTU4Clj/jXLzpZmI2IpbQVAx6SFfObWBl9UL3YSWzCITi2PmYwPhvxmNmW3H/2LnIxYKolVi2tzdeuCyKgS5sm3wAE8lDpGJByeOAZKMNa3MRy1c8WX9SXZP0JfWSxgZmXwtSrd5aYIk0NrcvrP3aCngGojs4TU36LEg1fexh00Vz9fZ2HwfS2qXeD7zMscppfK1TLwvSwCBCwVGMTk9ianwSYdOvCO8D+b54jqPDE+QLd2iePmuO8cNh4avFcMyv5mi6Wi4imztH7uIGN/rQfzVn10GMxmKYj45DqpIrQVrbmkDaEFYU8GZM7U6QapxGRsKITkwjMjni+liixidzgovrAoqtMK3aV+MYwuEopmNWX411IV5Iz2FJHyhB5RKZJBb8dJtVt2maebPX2r3CY6LkSHk5H/0/lSCVPpocPAEoT3w2c5UkQjwc1zezV86rUkL+/BOOLnR9tDknxWJYmLY4jvOS7r6I86NDnOQLuGtPRgiFw4jF5hEdDzY+9ow7eyq7zZ7nIpeC1NyeVG/fqYVGvcF1/rI2L5bK7XlXa5vAYAjB0VFMT85gMjpmM6eUkUutYePsBv/WPoY/Ymd+xMJVlnmnUu4DCuunfV7qoqL9Ki9pfmVB2qi7Fm48d41MNoObmxLu9H5ytb4VDCIcncB0ZBIjFiFqH7dDeo/i+REOD89xZWLOZt+VAohsfe3irukAAAxMSURBVBG8Saj3Ay9zrFoav+ukMKAUHvFvh1ThZXyEBEiABEiABEiABHqCQPkcifnNdkhc7UNpehpmVzC0+vz8UUA2dwOdZgZcuPh7EibPuE4UpE/SA/gSEiABEiABEiCBniGgnVLOLaJ5YBeIJHGQimHEzCxUXynNc8b8Uivdo07U/Ib1zOtEQep3gzM/EiABEiABEiCBniaghf99tZpt1MGdbbvx2Fw9gEqngT33OlGQdroHMH8SIAESIAESIIGeImB0Q+ZGVIoBf+LY/55A+BnU/rnXiYL0GXQSFoEESIAESIAESOD5EDBehFL3cS0G3glM7+ByY9LZU80TVP2514mC9Ak6AV9BAiRAAiRAAiTQQwREjyiBUbzd2cBCyzOGvi51TxNXh2mkDa4hjS7Sul77Z14nCtKu9xAWgARIgARIgARI4HkRMI8YpZWx5spssF7aB737R0MFhqEU8vRJK/2860RB+qSdgS8jARIgARIgARLoDQL3KBx+QGKvAPWYUQEMRt4htW4R/KXrFX++daIg7XrnYAFIgARIgARIgASeLYFKCYVcHpe5C8k5P2pBNQYxNBrBeDjqKaBMV+r9DOtEQdqVnsCXkgAJkAAJkAAJkAAJNAlQkLIvkAAJkAAJkAAJkAAJdJUABWlX8fPlJEACJEACJEACJEACFKTsAyRAAiRAAiRAAiRAAl0lQEHaVfx8OQmQAAmQAAmQAAmQAAUp+wAJkAAJkAAJkAAJkEBXCVCQdhU/X04CJEACJEACJEACJEBByj5AAiRAAiRAAiRAAiTQVQIUpF3Fz5eTAAmQAAmQAAmQAAlQkLIPkAAJkAAJkAAJkAAJdJVAdwTp/TlW/tzEdbPqkXV83Z3Bb11FwZeTAAmQAAmQAAmQAAl0g4CNIC0i/fsiTnwqVfzgOxJjjcwoSH2iymxIgARIgARIgARIoPcJUJD2fhuyBiRAAiRAAiRAAiTQ0wQoSHu6+Vh4EiABEiABEiABEuh9AjaCtIzcbgZFizpW7rI4u/7R/nUogtloCC8snh+LrWDyZeNHHtn70nOq+RT+eH9Wy8tgEuFL7syEBEiABEiABEiABJ6GgOdLTffnK/hzs3UtCXBzMYmC1IfWreAy8QofrupZUZD6gJRZkAAJkAAJkAAJdIUABWlXsPvwUkHUU5D6wJRZkAAJkAAJkAAJdIUABWlXsD/+paXMAua2b1oZUZA+nilzIAESIAESIAES6A6BZydI74vnODm5wHWhiLuHnzUqgcEQxsIRTMfjmBlz8FZq2DmMYudbCpNNw9bKLS4/fcJR9rqV98DyAXILTX9UYiNUUMpncZzJ4OamJJcnNoPJcNDSblZq0moZt7lrZAt5XN/coHT3gHoNgYHhEEZGtDrGEB17if9Y9Yf7Ag431/Dpup3Wsuu4MaPoTv/jW0mABEiABEiABEgAz0eQ7ozham0B21f/2jbLQPgv7H+cx4iVYjMI0hCSp8eIBYFybgOraxe4ayrAxlsi61+xOyOL3ErxGKsrf6NgXxwEQtNIppKYCVpKSFTvCzhRFZGaAA9NI7Wz0b4E1ijr/WUCrz9ctUSsY/+lIHVExAdIgARIgARIgAS6T+B5CNLoX/irsoe/rwW1aMEnENnCl90p88hOgm3l7Mf/YuFhFXOb16ZCLrrzDanWFmr9hZp4XVm9wD+q7RMYxfLBPhasVHI1j9Sr9zhTq179rcNxHBwnMKbTudJFMqfyUZA6EeLvJEACJEACJEACz4DA8xCkOhADo1HEYtMYf6kpsSrK+QucnGSFnc0AZve/YS1ssispCNLQ7CwGL86g17ra8Xg9+zLCG7l2BCmtHKUMFua20bbOBAbCcSSW45gM1s/+K+U8sn9vY0+/fToUx/5pAmZF0tLcHs7gzd4PYGAU0VgM09Ewxl42bAmqD7i7OkRq2yiCR5NfcBhr+srSyltBpSZqy8iuvsF2oQ1u9uM3rEiWBwG8eGG9c/sM+h+LQAIkQAIkQAIkQALP5Mi+1hABRNZPsTujE2DNBiqfY2Vu0yAqA/ED5FuxSHUtKbqUav00jOnkBt5Nj9XFqOnfPc5X/oTem1Ugso7T3RnIpbrH5dprfMi2tz0lAal/x30Rlz8GMWljH1rJrWFqNdveyQ2v48u++bvFcvJSE0czCZAACZAACZBArxJ4NjukgdmP+LY2bnmZp5SZx9z2XZuz1XG0qSAdRvzgGAn9+bdZi5UymJ/bRvstE9j6lsaUlbf/yiUSrz6g4QoUGFrG5/MFjHjtDZUc1l6tIttKH8fB9wTkK1eycKYg9Qqd6UiABEiABEiABLpN4JkI0gDiB3nj0blIppjG74snngTpaPIUh9rNJoe/8vkSXm8azsHxXxuRrB2dny+9RjtJBFtfdzHl4AjAuhhFpH9fRLuWFKRObcbfSYAESIAESIAEep/AMxGks/j43zWM25k7iruXyjukEax/3YXJRXqh9arIp/5AIxJn7bfw+hfsm5kQ6FIW0r9jSaeTbXcqq/co3RVQyN2gcFNAqaJl9GBw/2QsFAVp7w8x1oAESIAESIAESMCJwDMRpFbCS1d81XCj0pG9Qt6118jH4E7wzH43FaSVW5zvbiN9dgMHL1JClhSkXtqAaUiABEiABEiABHqLwPMQpKEkTo9jsD1U9ypIlV0fdUiQlnPYWFnFhYkPqeZt/xfBMEaHAgB+oHCU1d3wpyDtreHE0pIACZAACZAACXgh8DwEqYpo7ElBWkFubQqrupv4CIQwnVzHcnQEv0kmCrQh9dKJmYYESIAESIAESKC3CVCQttpPtiE1c5rvqrnLGSy81vs0HUJ8/xQJK2elvGXvCi8fJgESIAESIAES6A8CFKS6dhRdSw0tf8b5gmcnToDoGcDJLZTkdopH9v0xzFgLEiABEiABEiABOwIUpHo6oiAMzOLjN4fb/zZ0q/kU/jBe27dwdF/PpJRZwNy2PkaUC0G6/x2JMDs7CZAACZAACZAACfQeAQpSQ5vJNp+BSBIHqRhGrJzjN9JXSnmUAuMY04d0Ku5ifPGoHXkJ1i6oKoU0FpZOYLz7ZCVIZfOCofg+ThNhy8ACvdc1WWISIAESIAESIIFfhQAFqdjSJmFKERhEJLaM+GQQL4eDGPxPBeW7H/j3voR8IY9c9gr//AtILp+qeaT+eI8z/TuGp5FcW8BEaLAmHivlPHJHR9jL3umEazOBtcuq+/MV/KmPcYoAQtFlvI2NoOaXv1rGba6El+9WMOnZUf+vMgxYTxIgARIgARIggW4SoCA1oV8t7mJx6Qh37TD1Sm1k5oP09jCGN3smPp9MchyYWEcy+Akfjn40frXxoapdgJpahf4Cv5ylalAAperxIRIgARIgARIgARLoCAEKUius9wUcfkhgr6Doyj4wiOX9SyxIgefLyG2sYNXMEWnr3QGE4jv4mBjHb8U0xhdPGrul9k79q8U05hfFY359hShIOzJqmCkJkAAJkAAJkICvBChIHXBWSgXkzjO4uL7F7d0/ukhLAxgOvURwdBqTU+OIjAZN/Iq2M78vnuPo8AT5wl3teF/70xzjh8MxxOajGA82jFQNx/wKUabuizg/OsRJvoC7dsYIjYwgMh1HfGasfoTPPxIgARIgARIgARJ4pgQ8C9JnWh8WiwRIgARIgARIgARIoMcIUJD2WIOxuCRAAiRAAiRAAiTQbwQoSPutRVkfEiABEiABEiABEugxAhSkPdZgLC4JkAAJkAAJkAAJ9BsBCtJ+a1HWhwRIgARIgARIgAR6jAAFaY81GItLAiRAAiRAAiRAAv1GgIK031qU9SEBEiABEiABEiCBHiNAQdpjDcbikgAJkAAJkAAJkEC/EaAg7bcWZX1IgARIgARIgARIoMcIUJD2WIOxuCRAAiRAAiRAAiTQbwQoSPutRVkfEiABEiABEiABEugxAhSkPdZgLC4JkAAJkAAJkAAJ9BsBCtJ+a1HWhwRIgARIgARIgAR6jAAFaY81GItLAiRAAiRAAiRAAv1GgIK031qU9SEBEiABEiABEiCBHiNAQdpjDcbikgAJkAAJkAAJkEC/EaAg7bcWZX1IgARIgARIgARIoMcIUJD2WIOxuCRAAiRAAiRAAiTQbwQoSPutRVkfEiABEiABEiABEugxAhSkPdZgLC4JkAAJkAAJkAAJ9BsBCtJ+a1HWhwRIgARIgARIgAR6jMD/A3Bqj5rN007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18" name="AutoShape 6" descr="data:image/png;base64,iVBORw0KGgoAAAANSUhEUgAAAqcAAACxCAYAAAD59RSrAAAgAElEQVR4Xu29f1RVV5bv+62ox2CIdsS0PxIDmhqHtoTSF+TeHByFUNrgIOAowTYFvnvBLhOvecCrDlRSYKXQSoSqxGPXAzsUidXAvY1UbJEMD8UQnjZIPQ/pgeRqg2VDVykGg8cEtBECBYTUG3ufX/v3j/MDD2Tyn569117rs9Ze67vnmnOub/z5z3/+M+iPCBABIkAEiAARIAJEgAgEAIFvkDgNgF6gKhABIkAEiAARIAJEgAiwBEic0kAgAkSACBABIkAEiAARCBgCJE4DpiuoIkSACBABIkAEiAARIAIkTmkMEAEiQASIABEgAkSACAQMARKnAdMVVBEiQASIABEgAkSACBABEqc0BogAESACRIAIEAEiQAQChgCJ04DpCqoIESACRIAIEAEiQASIAIlTGgNEgAgQASJABIgAESACAUOAxGnAdAVVhAgQASJABIgAESACRIDEKY0BIkAEiAARIAJEgAgQgYAhQOI0YLqCKkIEiAARIAJEgAgQASJA4pTGABEgAkSACBABIkAEiEDAECBxGjBdQRUhAkSACBABIkAEiAARIHFKY4AIEAEiQASIABEgAkQgYAiQOA2YrqCKEAEiQASIABEgAkSACJA4pTFABIgAESACRIAIEAEiEDAEZrk47YJ5017UunCmo/JyHiIDBq+GigxakLP9MNqdl5qKcK4sBcs03EqXEAEiQAR8R2AOzKe+g0ElEYEZJzDQegj5hQ3oRQgS8ipQlBaGhTNei8B4oOfiVKuo6jJj0163fJRttiEExrAQrIwwISYqAaa4cKxS7ZU5MJlq5ejz8TIIS852HHapYvkHBIcasWpZGKK2mBAXY0JE2LK58cIIx2Z6JS7n+fjTZsKK4s25OMPFG1GAs1VpWKXWp8KxoXa94u8mFJ0rQ4rzq0eu7JXZqLFkIVz3syZgLd6MXF5D7YWkV16Gr7GyBffVIWNXCXo5dTWkVqClMGpujE/dfeDtDXNgPvUGwVwZT1rXXAlWfntXvemXr8u9ojk5AgVnq5CmulDMTUCei1MIJjI5i5/HL4oBxuQCFOWlIPxxOfhzYDKdBeJURD84CtnmI8iKmuX2XSF7P4jTkaY8xB+8KEBoRMHpk0gLU5lUHoY4hQHplVb9YnKkFYXx+WiewQWvpyoFe47fETwxFaWXChGj+mE7Nyd071o1B+ZTLwDMmfHk8Zrrxw9JL/rla3OrRL99nT8WfCdO0ytwOS9KPI68eFHYwkLTUXkyD5GSi80cmExnozhlO8YAU9FplKXM4s86AfuoorOo8Gl7RtCUFw+RNgWwMrsGliwV++RDEaeAIb0SVp2mTmkR7k/LaQ+qUvZApE0BbDnSAnOi7Bft12at09/QOTCf6m+04445NJ68WHO/zmLI46HjqxvJcsoj6YU4FWwLy1mdRC9KBBIyo7BS2KGTd9BttaLz1qioq+W36ubAZBpA4nSlKRUJRvGiPtLXjovtvRiaFHbNbN924I8fU9E5lLn2vX0w4wzUIWtHCbodRRkMBkxOOiBq2T4f6UJdVSsGZKpyp7Mazc7CmWsiEpAZJXqzHHevQlxWGiKd3askfA2pqGgpRJRm66O8CGce7o8Fb6KzGPH7z8BO0wCDYRJOtNhyBC3mROiSp5wtXV3jwNP7fDC8fF/EHJhPPYTi8/HkYT18cpvWNVfiYZFpOYibxfYGn/B7iIUMtBaj8NAZdE+Sz6nPxKms1Un0oigHLU30NaEk7yAabnFHSAKOthQjTrTazIHJNIDEqfKiPIKuqhzsP97tEAT2/tFkAXyIL7vyo/njJ73iMqSM/55Wf6AuCztKnOrRhIKClSgpcTplGpBa0YJC7QpQVI0u8ybw3Ln1uCUIrcYmE7ra211iT1fdeGUZEBERhu5utyeo78XpBDqL47H/jEPoG9JRkN2JkmPOZ+r/aOJu6eoRp57e5+mY8u99c2A+9QiQ78eTR9Xw1U0611xfPZbKIQK+JOCFOAW4i6PshO7Ji9JThZQ9x+H2JjMgs9KKHFGsyhyYTGeNOGWGnYSFzHQE58oSZ2l2Ab7137ciSrBNyFhKTxtRxwmO8jZ4x5fi1FRQgJXmErj0no7AIp4IN6SiIO8OSkrckXa+5coMQ4F/a8JRtLw8hP2c4KiIgrOo0hxJ0AVzzF7UOrSudnHq6X2+nMJ9WdYcmE89weHz8eRJJXx4jydrrg8fT0URAV8Q8Jk4TS29hEKpKASPXpROmDft56SIktsanAOT6awSp8CAZT92HO50j71ZnfqKK041BilpfesEH1h2C/MqtBbGI98VNSS3I6DtIT4Vp0WnkdWV4bZGQmtg0QDqsnbAaSBmBPfJyCrs4qSB8LU4Ffq3JhxtQXHcAN8HVYvbhAPzhLUY8blOFwFAqzj19D5tvfswrpoD86kH2Hw9njyogm9v8WjN9W0VqDQi4C0Br8QpV6jILkAevSjCSdKH4nRiAD2t7WjutKK9uxt9vUOubWomZVJ4uAnJ6WlIiFylLx3NxAC6mutQ29COnp5euFxn2RRZYQiLSkBy2hZECdMw6RSnA5YcduF3uX8aTCg4eRRpYZodBB1jRpxKSsuiPGjJwXZu/imN4nSkz4rmk3Wo4zE3IMQYiSiWTQJiwuS9BIVCAAhFZuVJ5EhHyrFtlGJVdLoM3JinTvMm7GcznQlSLXn5ZnWZY7DXaYrDSmTXWMDEP420FiLerU69Ct7xpThl3XLCahGzt9Y1tmQ/OLlseOl37JH+mX38MeJbcSoct1twpMUMJv6JH23tZi7blSM9sJSVwHymG2JPd+FdHHckT+8TVWQCAz2taG/uhLW9G919HL/u4FAYw8NhSk5HWkKkhrR6nMI9nYuEGVig4oLVZUbG3lq4PbBCkVpagcIYcRaPwZ4mXKxrFrz/gCHEiLCwMEQlbEFCVAwiJeeAAbQWF+IQ00+GEJiyS3E0I1zf/Cw7CHw4nthncNcu/hh0zYGdneh1LhBMP0dFIS0tAwkxYfr8pOXa5NGaKz/h8eZ8ZpeiOM5ez5E+WJtPoq7uItqd6yiz3kVGITnzZaSI2jOILkstahtaYe285XjnghFqjEJUWhoyEmKgsASI356BLjTX1aKhvQc9vcLyEpC2JRHhKgllZNvGNK+nCe+9V41mV7xFMLIrW5ElkW2Q7du6BjR3dqKLoynUlhH+3Kj945A79/Nc61x90olOERN9jH3TJjUC8r97JU7dHatgdfLkRREFa8gJB+2dOTHYidrDhXiv3S1GlbAZjMkoPnpIg3P4CLpO5iPnWKeGBQ4Q+ebqEKdisWVEZkWlokBTmHJEeU61iFO+6NIQ2T1ohTm/ELXd6st/cFQ2zEeyIJ2hagKd5l3YX8tJHRSaicqTOdKZHAYsyNl1GO1uFQ/TkbMoS+TPVu6XXKulUMPLNtGJ4vj9ri1ycK14wrynGsW91FN9KU7B+quCt70N7kIk02yeIHS083GBdd2n4lQQZMaroyBPpWLWga4qxO09rumdtTfdIdQ8vY/Lb2IQnbWHUfheu0SQoQRogxHJxUdxSDVSxcu5SIc4nRAJ02BsOXIS5kRBNA3z/ufmo7ZXFE0pOaIMIak4eroQMZzvVNEHMbz313Y93FfjyVWgIMjyyDmUJU6i6VA+Djf08vz1hQC0rzkqc5Ana65CkTz+hkxUWnOw0mpGbn4tlLqV256JnpPI3X8MnUrLgEHrejagiScQjKhsM45kRcm6nfHaZizA6ZNpCMMAWg/lo1DUXxI6ZKIPdYVZKLmovr5JIfaFOIXDtW6y6RDyDzco9gm0zCU+bZOG9VLmEq/EqabHevCi9FSlYc9xTkSUbPStdnEKRhTE57oFg5bKK6axYgoYQFNeBg5qHphuK4/r8RrFKXNyRE5+A89KkV55EnkKlkPlJnpgOR1sQuGOg2h2rTPK1qmJnirs33sc3drWJXt1DSYIrZuudkx0wZyxF7WcoRGaWYmTOZECK8oALDm7cNitTGFIOIom5xe/lr734hrGyruZk42eHzQmTFavP3jHWTXfi9NI8D8+1NwO+H61znYK6+VLcdpXl4FdJe5gK/uWvlPJ9KEuYxdcPytlHdCdbscpTjUeKuIaP1LWR2YMxCPX6eCraayFQvl998FcpFGcit9rmbRyEu+rWlOl3lPROGf2OXyUWcNn40lGnCK1AEV3zLy5SJGB0ge3Gjz3xCA4+Ma7kxP5HwdReLXIiLrDXIu5QsVCs1FjfhzHMkrQqWUdMJhw5GwZBDYE9wMmelC1fy+O61hUQpOPouxQnOShJ/y2MQaKLAzl89cO98OF86F4nWEEcWhUDGIiQjDUbeVYiJ2lOCzFphhExRgRGcHdFdGuZ/jvRCoKiu7AzN1RVR5kCruOvm6T1kErvi5wxOnECAbv9OJilRlm7heLkljROJk6m+2y8gRHICEtDckJUYhc5VjYJobQe7EKxSVcAQjIB1ZMoKssA3ureWkFAKbslASYTMwJV4PoszJbdo5tDymRrUGcjnSakbWfv32WXlGFvChdyXIEva9dnE6MDKDP2oxjJcd5X76h6ZU4mScUho7HMEEGifkcIcv8fzAiEtKQlhxj36acGIC1oQ51zYJtVYWPgomuMmTsreaJdOH2vsjCvDIdFafzdKRG8vyFEgeNiXcV+GlrAGPBaZxUzcgvrpM/xCkEvrJ88SeoA+9a94eK/8SpMBel2NrNz5AAyLsmTGBkxL5adpUxQtHdtqiCGhxNEObTMeDxx9lB6+F9cuyc70QCoiJXObZ1JzDUexFVxSX8rCWyJ4v5aC7SMp9K7UjI5DsW9gWYwzsKshEXFYYQFuUQ+nq70NXairrmi7g1Kv2xK5UcX3Fcan59fTmeXMpQcKS2uzKGEBOSX05GYph992awrwlnys6IrIn6gvkkGuuBQUgJmdhy7biacbFIfhnJiWGsZVKuPe6yBfP/YA/qqo+jWWB+lc8AI/FRZzAiITsbLydEusYUs46bzXwLoqnorGRObn7bjEhNDUHDGY7bHCM2jXYXv4mBKBxqdR+PLuISmo6KqjzwluWRTpiz9nMMKgaklrZIx+doef8cMKU+2NifBH2CwT40nSnDGaHJWmYu8X2bNL+MogsfgjjVXllmW6CguAApsv6U2r807LNBF5ruhCBOwZ+U8QlMzG92b79EFeFsRYr4q0u4HcScF5B8BGWHEqWPpZwYQN9QCMKEZ7KqiFPx9pm8X5d2siwMzceXistV2y4RpGZhXxoFi6howQNCs2tQJ5OkXmRZ51obRGWpWZz0UVO9eqQJefEH4ToTyrVVxLlTadtf9QHuC/wiTiFYsBVyhvJEA6edfhOnwiweqaW4VBjDt5oL30sNOU+F9dVqlfP0PnsPDqKr6Q5C4hT8SUUfeFEoOlvB85lmi/LVXKS2OEoJ04KTOCp5/veIIPgPUE7Vxvjf3sHj4RJ+l4NNyNt1EM4NKoMxGxWVWTIHs+h4gfwynsTxEkyNQtMrUJUXJfYplbIue+Hqw7Ze966Ag5lMKjpJcSolxJhiRqwoTpTYoZSNjZCw1EnNmYw47DJj195aThYf+bmdte7vOe7KMQ2ZXRRZ4R2ajIJDLyNZVisIdmk4cQWiESgcZ7LuUtr1jKQ4lesTTKDLnIG93C1HyRgLf7RJx/souDQwxWlIBDILivFynFpQkvbO1IxIdAyj9JaI6Gue2b6o8+BMcgVxqtmvS3PjuBd6Jk6NCUUoKEhxJ3OXeraIodLXor0AUcCTYiL4PtRl7XJFiLOTP7u9H4JmwXa+onXXI27KNwmtRdJWEKF41xC8I/FY/4hTYWCRhCuKfQXk+ady2+kfcSpkJud3yM8eAMjVX17kz4w41TL4JARe5WXR0bI+m4uUxKmEMDVmVqBS5FLjbJe47nLWKy0kmB2Jvq5eDBlWIiJcbV3QUqK/xpOEOI0owOkqxpdR+k/oBuTyb9bSDKlr/C5OlecroasEU8WIgtOoktsdEqWOTEfF5Tzwz5sUukOp59gWvhdS1nY54S1/KqUDuDB2wOGLKxErBUCYfUjOzUK7nhGL0wgUnK6SPxJbWF+pw1H80iZPBzEQmOLU2Z7gCKTmFSAnJVwmilF7Z2pHpKVM4ReGF0cmyolTHdtn2tvmvTi1l2BAiOllFBdJBy+JJltNaX3ExwcqWlokLKTJyavQ3MDZkvGF/5YuuEJhpOBP2mXmRcZ7kvPUX+JUuLUvdRwo3zWB306/iFOhtVnh40W44Khtk3pqAfX0Pj1DSp2lD+ciOXEq5eut5NLjaKBoWx+hSC44hOy0yIefF9lv40ksTlWP0xUFAHvnI+p3y6nafN5pxiZ7ChTHn0omFJFwkrpeKPA0pP4T1MOQWQmrIFm6WJyqiDxnkzS443E+fwWuHn4Qp6o7RGJjlCgWwC9t0jPb8a99COJ0C16tyIDoVHEmxVN7O5qbW9EtOCdT3qFZi5AUwJkYRF9vJzpbu9HZ3Ym+EeZ3xvdJLopfYiCJXiYNL4pcHwkHBGPyLwrBe7zAH3+cYy8erMb0I8iLk0gD02dFp7UVzRed6TocjTFEILuyAlnh/DRWoi/n9ApcVj16SfxlrOaLKfIt5THWOMl4/u6I7xREi0Nxe45veZTbdlKqnt/EqXBrX9QOgdVJ8Lu6oNIPXfjBoxiJL3ynZH017fXwVGR6ep+79RMY7OtFZ2cruju70WmfjDDETSklQCVaUHw5FwnFKStCEtAr2o2Q2aIWdquk37nDLy4tGy+nJyBS6Oakf2h4dIf/xpNwTdKwNoj60NfiVObIcCG5yDTkSGSEEAk4KXcablm6fV6FzCTEqXBuhZR1VdCgAQv27zgMV1ZuifnY09SIooNAFAW7Vp2i9TrxnKW2VjK+8tbizTzfetFcItzx9EmbPHo92ZsegjhVe/FG0FN3CPtLLnLSvBiQcLSJE5XrbLD2zoSu3IRcoBL1FX3pqkU1K3SQsKz0IhT1lQiiO00oOsvPz+l5lzvv1B4Q5XqWVFoYCXcG4aKt/uI4REJZDPZWc0I6VY/jHERTzg4c5ETlO+vq3RaiZ3SlAjf0lKQ3yMN/4lS4tS9YLASLqdAy5HtxKnEymR6wSv5gD0WcjqDHUoYS8xloyLDGa6mqtQNezEVCcWp6FUVhdTjM81VbifSK08jTeOzuRF8dCrNKXP6iwm5jgoTSXs3Gy4lyu2O6Olrjxf4cTxqElqiWOtYxLS3ULQ6VCxUJOLV5Wfh8VR9aDcw8dVXgNk2LOFVrm6s8iV0yuW31GfA51eKKpD4v+6NNWgas9DUBKE6ZijIOvLuwl5vTUnKAa3ypB1pxKCefH/nq4MEk3mc+3h8Pi0LESgOAO+isbnY7UkslovblNoyoLJnO9PkWtQfilKmaqL72xOt5HGcbTy1KuidBZqR0FmPH/jMY4mGTCRzx/D3RcKfYLUHDTfxLVLdm+Jf7U5wKt/a5W+P8gwTEPp3qk6BOMsIgM523M5fLRwDPtOWUyaGYg/wGQZYPppJMQnb7ZISoiJVgZ6POajR3uxusLk7VPv6V4EkH84juUEv3I7phEJ0nj8F8vFk+B2NwBNKLjyJPIoG/B92tfItfx5OQoZb8yRrXMa0g/CxOVY0Ns1icahF5zm4QnixmiMhGRVkWPx5jpAtVOfs5qa+UcvRqHwfCOVbLgSla5mXft0nroBVfF6DilPEhFvqtSJnxtXQm45ifiHx3ck6wiWgLipCdEI5looOVNJQpEmhaJiCZTpITp4YQhBiGMMTJ7evb4B4PxSkGYNm/A9wTTIUHC8yY5VQhd63BVITTZRJZFjx/VxTvFKaH8uwx+k6p8qs4hcCX0bU1LrA6SUSeapkE9fAR+y7qudtxrSEdlVZ3GhhuCZ5+THlynygbCAwwJhegKDsB4eLJSORyoC5OvZiLRD6nTkrBCAmZxBDH3cqz92uETUl3svY9NEgehuIP9yXxWPHveNKwfoiq5Mk9Cu+An8WpqoD7mohTJs+5MJ+2O8/pSkz0teOi63Qpe38pr+Hax4Enc6y2e3zdJg/masctgStORS+Y1MKtoTNFaVZUtqW0ROuLrvHCUiclTkOTcaTsEBIn65C1q4RjxfXl5O2pOJWI8hdshXCPtWXHmV98TuW39J2vw8xt7YtTZ4VuSUdcGGP7Uv4TWsbUgneURJX9lCfpeFGxMcuCnO2H0e78QeJevu+wI+jpcX6qLKkvdm2ToBoZ5+/CrSYDIpLTERWidv8IepvPoN11oJi8xcITkck8Xf99wrYAK9MrcDovSuYoTg3R+r6ci6TEKeNXXlGGLGOX6BATrz6WR3rQ9N4xlNQKT9bz/FAKtRFh/93f40nDmkTiVEBAw7a+0OdULShL22CAcLdOVXiLyvXdaVX8o2/ZhROVl7V9UGs56ET7vOzLNmnsCInLAlacitNrSPlSaZgIhCJXbVBLOF6LB4h4C1c1IlOuj4Ti1JiJykr3kZzioB9fBfp4Kk7F0cGiLVNBJDrv+E7ZsSpmqrRVIeLCuD2Yw/Aec2Sp6xmhyK6pY8+09+ufSCBot4CKxrlMjj+p+vvXcirOn8ls55UazNh+2EFYJmJe+ySooVeE/loKFlBhaaLAPJlADv0i0/4k/fcJ5yu1FGLid028CPlwLhKJ0y04cs7sOq1HnNpOPUWcag9L5Dg2sUd+qhyKrlqwzAV+H08a1iQSp/rFqShoTD1FnJYh4r04BQY7y5CfU82ehGgIDgZGRx150h2nQaUlIG1LIsJVh7T2sePJHKvnHt+1SUsvSF8ToOJUwmFdUlSqd6Zo8ZdLqu/g01eXhV0lHCcvma8X4Rnz8EOeU3uVJE7FUD1WVcuA8FCcinLSAaJAHmGaFuYsbNlTMRyttBYjPvcM5+xphe1JiTRSzlOiGNG6wymemKJ97qsrZiv004Ee31HRpKsmWNzP97s4FVqZjAlIMDS7fCDl0l/pmQTVRqowyEzJd1RUluhDU3pBE9ZX6KYiV0fd94n6WmXHpU+4cwJIWUh8NhepJeEHIJofFU/wU+td++/Cjwhp65Vv8pz6fzypr0liKp7co8B2Lm7rS0SbK+ZO1Tb0vLacco0knrm6cCuqfRx4Msdqvce3bdLYERKXBaA4HYTVnIv82l6OUJELaNDQmV1liNlbzSlL3qolPiaUISZjWpcQaYonRGEEPU3NGI1KQxT3C0pLbjGJPIMG0xGcLUv0Il+gfnE60lOHQ/uFkbfSC76uRUzCerIyvRKnJY9GlUvA7zxGVewz49X2o+q7Jeaoz4oudgnQKsD8L06Zw4eysIP3seYEIg6Ec/6idRJURStI9A+VqHtxeeJtdKm+EVlYTUU4q8FfWf99XSiL2QtuQgrZbUTRsYf21klu3/lqLtIgTiX97GQ+AAesFgyFqaeLEgpGkeVUcEIUPP44F6Rv88t40rAmiQaqJ/d83cQpmBQiSNtznHd0dWppBQrVgugmBtDVOYKwGHFGCK8spwIjjPIJaOqzXUBs6/u8TVraLX3NQxCn8jnXRiQciNlqGxJwtKkYcaKj5DW81BInI4A5mqwwC1uMIayv18iAFa3V1TjezBfEjuVAxu9DItCKuSE4AgkpCTCZwrFq4SD6rL3o6XPmCJUQxlrEqd284GP/U7GoWmlKRYJRBBmYvINuqxWdtzjRWY7xJHvM6EQXyjL2opoXlCw4W3liANaGOtQ1d3PShjH9nYrSlkLEiILVmPkpDXuOcwqVWhhFYldf+htdr5PIp1n/dpMomErxdCx37WZCnEodjcnWQME9xlfiVMRFzSVHouNE4loq56nQDYV5jaPSkZcZx2byYI4a7Wu9CCQUI43r0qv7PnGuQbCJ6QuRtcVoPxt8ZADW1mpUy0S2S/uW+Wgu0iRO2ePcNPmfOscBe6Z8ZgLiwo0IM65yHagyMtCFzob3UFLbzTEeiH1OpVK06U27xvTizIwnDWvSjItTjXlOAUSm5UCY6lS3gPNHQBTLTOoYTmbJTcDL6WkID1sJ46rHMTHUh1tDIxjoaUd7czNau4cwKZPOSnfbuH0nWLtDU0tRlhfjmDN0rSKOi7WPHU/mWE33+LxNnnCw3/MQxKnOyhqMyKyoRE6khFLROJmKBI1CFYK3FKEg7D0crHZGUiikZmEE2N79qO7l5OZUbJ4X4pRxAbTkYNdhzglI8ObceM+OL+U2L3jLEZw0J2KVXJsHmpCX4T4TW1PPy57BbD9bOWNvLe/L2bmdLyxbxEr2A0dTrWQvElnP9GzpO0uVcoOoaEGhSi7JGRGnkB4nelIzaXHWFwPWf1yhZCeJPh6kAm56UJW2B9xvHqmyJP099d4nsv4oTkYoKgjDewerXeeJy7L0xVykcT5lZYLoXRQHa4rGp4ZXTepjV6oc/YErMzWetAsMzmemxhOENABkLvEiJ6jU+NIt4PwmTpnGDaApLwMHL4oNJcpLbxHOlaWIdhp1t433EG3zhv0WA0KMYYiISENaRgJiwiSMQDreP01CUwBE2z2+bpPGMStxWUCL0+CIVBQUFyJRVv1onQgUcgu6oBhgTD+K0rwYLONZRFTyBk70wVJSiJIGKaurkLgJR86VuQIM2F+1Wk7ZiyX8TxWsjMrDwgtxagiBKfsoijMiZY6V5Tx5pAd1JbkwN8udwOW+NjgqG+Yj0keiQuoIxcxKnJQ921u8ve+9K4SQqO+CUUR+gxIpmoRPnxlxygzRHHcQFFsJZb9YbZOgyqQlykWp3ReXX7LEDkF2DSzCKDkJ1xJhDSWFoQf3DbQeQk5+A+cjS8zCYEzH0dI8xCzjb0UrCn1v5yIdiyNTY7F/Pj9Ys0t4qIZilwdjS0EVitPCRJkLRD7dkHcpkX3EjI0nrWsSt6ae3KMAc06LU6bdzCEWZhwuaZDPmyvAE5xwFKeL43wsThmt7IEBhkkfl1mBStHapX0ceDLHar7Hp22aK+LUEAJjWAQikuOQGBOHKMmvC7odwLwAACAASURBVM9f6sEuC6qramHt7IVzh5pJwh8VJfia4bkCaEtqPTHQheZWC1obutHNPX6QTawdhoi0NGQkxEDUJF3ilDVZwMw72hTwzBFbnzhlOIWHRyFhSzJMcYzLgr5Bx/Kpq0VDeye6XEfFMl+TkYiKSkBymtzXpF2Ud5p3YT/3UAYtAWgi4eDLVFx2H6iUPcddVi14czqPqCx194CZEqeiDyiVjAKaJ0GFISQSJB5s6TuL11zWSB+slvdQ3cAZo845KS0NWckyW3ae3DfYBUt1FWqtneh1T0YwRkUhLS0DCTFhjg8/vsVPixXa47lIpziV9j9NR+XJPNg3upjjWbvRbm1i58W+Afe8y/xqCDEiLCICyXEpiEuIVJhTBtBaXIhDZ7oxyn4Yl+JoRrhM+i3pQaV5DGiY1pTL0i4w3I/y5J6vszh1tJ058ry1HXXNdeju7kMvNw8vM7bCwhCVsAXJpjiEyyxY3llOB9FlqUZVlQUXJVzelIeSAaYjZwVZKbSPA0/mWG33+LpNGl4omUv8bzn1vG50JxEgAkSACBABIkAEAovAgAV5GYfdx/IyH03JyZAK2WAqPnmnE82t3eDoZ0BH2sAZaXyAtYnE6Yz0Oj2ECBABIkAEiAARmPUEmN3LXXvh3MgzmApQWZyGcCk3Um5jmQwcGftd93m10+ZriAHYJhKnvu5kKo8IEAEiQASIABGYkwSYI4jj85sdbdPnC8/fWtd+WIu/QQZim0ic+rvXqXwiQASIABEgAkRgThDgpzbTIzCFhwulo+JyHqICgEogtonEaQAMDKoCESACRIAIEAEiEPgE+EFU2nNoCw/5MSQfRdOhOPWMNzOAJBDbROJ0BjqeHkEEiAARIAJEgAjMAQLCzCqGCGQePYQsV4YNbhvtGSsuVplh5qWb5Kdde+hUArBNJE4f+qigChABIkAEiAARIAKzg4D0SVVM3dn0aCH2VgxxU0ryGhYKTceuziiMwGsTidMZHQD0MCJABIgAESACRGB2ExhEZ9VB5B3v5B+9rdgoA0JML6O4SOagmYcOJLDaROL0oQ8IqgARIAJEgAgQASIw6wiM9KGz1Yqm1gbRQQBgD/AIwcoIE2KiEjw6vOah8AiQNpE4fSi9Tw8lAkSACBABIkAEiAARkCJA4pTGBREgAkSACBABIkAEiEDAECBxGjBdQRUhAkSACBABIkAEiAARIHFKY4AIEAEiQASIABEgAkQgYAiQOA2YrqCKEAEiQASIABEgAkSACJA4pTFABIgAESACRIAIEAEiEDAESJwGTFdQRYgAESACRIAIEAEiQARInNIYIAJEgAgQASJABIgAEQgYAiROA6YrqCJEgAgQASJABIgAESACJE5pDBABIkAEiAARIAJEgAgEDIHAEqeDFuRsP4x2Jx5TEc6VpWBZwOCiihABIkAEiAARIAJEgAj4k4AH4rQL5k17UeujWqVXXkZepKMwEqc+okrFEAEiQASIABEgAkRgdhIgcTo7+41qTQSIABEgAkSACBCBOUmAxOmc7FZqFBEgAkSACBABIkAEZicBD8TpAFrL6tAl096R3macab/j/nWlCakJRjwuc31kWg7iVjl+pG19n4yiCWsxNueeYcviuU34pHQqhAgQASJABIgAESAC/iPggThVrsygJQfbD7tCmgA9QU0kTn3Q0yNoyovHwYv2okic+gApFUEEiAARIAJEgAjMGAESpzOGeoYeJBD4JE5niDs9hggQASJABIgAEfAJARKnPsEYOIX01WVhV0m3q0IkTgOnb6gmRIAIEAEiQASIgDqBWSNOB7ssqK1tQHtnF3qHJtmWGUKMiIwyITk9HSmRKtlQeRbFBBxtKUac0xF2pAdN772H6uZ2V9nB2ZVozXLmuBKCHEGftRkn6+rQ3d0nrk9aCuKiwmT9bEXdMjGAntZ2NHda0d7djb7eIdhbCASHGhEezrQxDQmRq7BQrk8HO1F1uBDvtbvvle1+Pa4W6mOIriACRIAIEAEiQASIgM8IBL44PRqJi4VZKLk4qtjo4KhXUVGagXA59cYTp0YUnD6JtDBgoPUQ8gsb0OtUg46nmIrOoSxFLHhHuk4iP+cYOpWrA4MxGQXFBUgJk5WTmBjsRK1WQcmIcWMyio8ecgeQOeo62JSHHQcvugSt6uggcaqKiC4gAkSACBABIkAEHg6BwBanCa/i1ZHjONYuUI4yrAymIzhblih9opTAFzO19BKyhvKx63C7pKhLONqCYpdp1f5ARsjm5Dfglta+MkQgu7ICWXKKecKK4vhcnNHWPPtTQ9NReTIPkRzNKwpCU6sfiVM1QvQ7ESACRIAIEAEi8JAIBLY45UAJjkhAWloyYlYxqmwCA9YG1NY2CyyeBqRWtKAwSsJaKRCnxtRUhDScAVf3Mlvo9uIHEHWo1X1yFVOPvjpk7SqB25sTCI5KR152OuLC7P4BIwNWNB8rwXGuWXVlOipO50GqSsw9PVUp2HP8DhAcgYS0NCQnRCFylcPfYGIIvRerUFzCF8QRBWdRlebMv8XUdwQjrMAdQHP+HpR0usGllrYgR+SdYMDjj8tbdB/SWKTHEgEiQASIABEgAkQAs0CcGmAqOo2yFI4Yc3bcgAU5uw7zBKYhvRJW13monB4Wpqly/RSK5IJDeDk50i5MJf8GYcnZDm6GLIOpCKfLUiCu1SCaCnfgYLPbHCoSk9xnDHah6U4I4hT8SUdaC5GY3+y28EYV4WyF9LOF9aSAKHrLiQARIAJEgAgQgdlEIODFqSG1FC2FMbKBQH11GdhV0utmLrdlLSlOQ5FeeRJ53D1yqd7rq0PGrhK4n7IFR1rMSJQ7WWCkCXnxB+FINQqszEaNJQvhno6MkVYUxuej2XV/Oiov50EcriUW0SROPYVO9xEBIkAEiAARIAIPg0CAi1MD0iut/O11IaUuMzbtrfVInEYUnEYVExWl8jdg2Y8dh3l75bikIJiZ7XXL/h1w32LCkXNlSFRJKCBfjS6YN+2Fu5UkTtX6jH4nAkSACBABIkAEZieBABenqSi9VIgYJfdIoVVTs+XUhKJzZZAIyBf05ASsxZvhOA2U/S2q6CwqpNwMOHd2mjdhP0czK1owJwbR19uJztZudHZ3om+EKWiIl1KKXykSp7PzdaNaEwEiQASIABEgAmoEAlycyokwTrO0Hnkq2tbXUDb7GPFWuRpUqd8lxelIDyxlJTCf6YZKZipBkSROPekDuocIEAEiQASIABEIfAKBLU6NBTh9Mg2KG++eilPN6ZT8JE4HWnEoJx8NEnmpnFkDHg+LQsRKA4A76Kxu5mQKIHEa+K8W1ZAIEAEiQASIABHwhEBgi1MtAnJWitMRtBYmIp8T0Q+DEckFRchOCMcykRsD+Zx6MrjpHiJABIgAESACRGD2ESBxqtpnYp9TqQT9qsVwLxioQ9YObs7UlUivOI08uWSoFK2vCy9dTASIABEgAkSACMxeAiRONfSdMF3VyuwaWLI8TgwFCDMMqKWaEqWyom19Dd1GlxABIkAEiAARIAKzkACJUy2dJhSHhlSUtqhkEVAod8JajM388H+ZpPr2QvrqsrCrhHs2lQ5xWnEZeVFaGknXEAEiQASIABEgAkTg4RMgcaqpD8Q+ogZTASqL0xAul4jfUe5InxV9hhhEco+S6ipDzN5q94lPkE9rNdJpRtb+WvDjpuTEqdgFYWV6BU7nRckeYqCp+XQRESACRIAIEAEiQARmiACJU62gJY5KhSEEprRspMeFYVVoGEIWjmCg9w5GB/tg7bSitfkibo0CojRSE1YUb87FGe6zQ5NRUJiFLcYQVkiODFjRWl2N4829HBHrvEE+DdagJQfbueeswgBjQjYy08LBngEwMYCe1j6sejkHcR4fCqAVGl1HBIgAESACRIAIEAF9BEic6uA10VWGvfur0Tup4yZIiFMAPVVp2HNcIo+URNHBW4pQEPYeDlbfcfyqkKOVCZ5KzAc3EYC4SK0HEOhrJ11NBIgAESACRIAIEAFvCZA41UtwsBNVB/NwvFNj2nxDCLIrmpAVKXzQAFoP5SBfKtGp61IDjOlHUZoXg2VdZsTsrXVYUZUPEJjoMiNjr9AVgPt8Eqd6u52uJwJEgAgQASJABGaGAIlTDzmP9HWi1VKHhvYe9PTe4pzwFIxQ4yqERSQjLjEGpogwibyl7ocOdllQXVULa2cv6wLA/DFJ+KOi0pCWkYCYMIdTK88VQMPpVoNdsFRXodbaiV53wTCGh8OUnI70lEj7Nj/9EQEiQASIABEgAkQggAj4XJwGUNuoKkSACBABIkAEiAARIAKzjACJ01nWYVRdIkAEiAARIAJEgAjMZQIkTudy71LbiAARIAJEgAgQASIwywiQOJ1lHUbVJQJEgAgQASJABIjAXCZA4nQu9y61jQgQASJABIgAESACs4wAidNZ1mFUXSJABIgAESACRIAIzGUCJE7ncu9S24gAESACRIAIEAEiMMsIkDidZR1G1SUCRIAIEAEiQASIwFwmQOJ0LvcutY0IEAEiQASIABEgArOMAInTWdZhVF0iQASIABEgAkSACMxlAiRO53LvUtuIABEgAkSACBABIjDLCJA4nWUdRtUlAkSACBABIkAEiMBcJkDidC73LrWNCBABIkAEiAARIAKzjACJ01nWYVRdIkAEiAARIAJEgAjMZQIkTudy71LbiAARIAJEgAgQASIwywiQOJ1lHUbVJQJEgAgQASJABIjAXCZA4nQu9y61jQgQASJABIgAESACs4wAidNZ1mFUXSJABIgAESACRIAIzGUCJE7ncu9S24gAESACRIAIEAEiMMsIkDidZR1G1SUCRIAIEAEiQASIwFwmQOJ0LvcutY0IEAEiQASIABEgArOMAInTWdZhVF0iQASIABEgAkSACMxlAiRO53LvUtuIABEgAkSACBABIjDLCPhZnNpw7qdFsMYcxs+2r5hlaGZz3WcZaqouESACRIAIEAEiQAQcBLwXp7Zz+GlRPVYcqMArG4VcA1zgzeK6X3l3P8qvcnnPx+Kno7H7wB5EL1tAA9yHBGwXS1E1lIwfp671qlTbuZ+iqP6uRBkbcKDiFYheH6+e9vBuFrdzPoKWh2P7nkxsD1+io2JT6PnAjAtrD+CVaD336XiE69Jh9Fyowalz13D7wZfs/84PWo7V67diT9YWrP7av1K+6wt27sIBVIgXDODKu9hfDuX3YWoQHTXlqOm4jXG2q5i5Lxxbdx/A9vCvfUd5MvjpHiIQcAS8Fqf9HxTC3D6G8bV7cDw3GvypwdfidBgXf27GeNbP4AtD7MzWXWPfD1/Ez83jyPrZdijZmtkJ/stMvJ253l7wAxvaLSdQf3Uxdh5+wyd8NNZ4zl/WXfV/oXwsC798RTi+9TWdFW1t6/Hq68K+XYBFSxYJ3h19ZQfS1aJ2Tg2ht6kGVW1D2JjzDl6K0CogBnHhzSJcWP9jFKeu9l8Tx7pR9VYZ2seeRmzKbsRuWoHFmMJQ72Wc6w1B1p5oLPLf02dJyb7rC+/EqQ3n3ixC/fgmZO7bifUhC9i577L1AhD9CrZ69/04S/qCqkkE5j4BL8VpD6p+eAxj2xNhq7+N7cdzEcNbd3wsTocv4M3XLiL6sC/E6QzXXeNYGr7wJl67GI3DWsSpyPpwAx/86Be4ajqM4tTZ5kahEdAsvowVbdYY1b6dxU1kqy7dzilYS7NRPX8fKl6JDqAmTuHKuz9Cea8RB4pfwUZSoX7vG6/E6eA5vHnwAoyvv4MXSYj6va/oAUTgYRHwTpx2V+GHJ4B9v9yO2z8tQseWt/HGVu72m5Q4ncJgRw3Kazpwe/xLzA96GtF7DiArepmDgf2eG6kV2D1VhdKqdtz9cg12ZizGhZNX8YBLaoN9a4gp70S9FTeHmD0eZgtxNWKz8pC6VsFCo7XuG3OQ8qDetYU0f7kJWblZcFWXqY9gm0ncJshuV7kXchP6330LJ67yWogNku4STHFSW2NT6CjNxon53C0zNd5Q5iezzSYSIMx1Z9bi8I+NuFJejvreBwgyvYpfZoUDw92oKT0B6+1x2DdMHX/z1yDj8I+xhel6HsP5CHo6GnsOcDizLhg3kPJ2LG6UV6Pt5gN8yWznrU/BgX3bsZYrKoZ7cK66GpZrQ+zzmO3Z2NyfORYzdR7Cl1HImvn3mbU/wUtBFrx/6irusg9ZDlNWLmcci19pLeJUul+F75H0O5Lx9o+xhXn9hO0PWY+UffuwnQPJ3obXkYUGnLBcA/PqzF+8BrGZuXgxggtTPy+5dvafKcRbV2Ld4nz4CmrKz6Cj/659e3Z+CNbvzkXuFueHlXj+UH3XeW2fj5D1KdgnHB/crmE/eE9hyb7jyI1Wsehqfc/PrMVPXgqC5f1TuGofHFhuykJuVjScsxxTheGec6iutuCaa96KRe7PXoRdc6lxVxgDN+3volodxm5cQFWNBdcc7+X8xU9j4+4DeIk3uTlhyYzBlLcRe6Mc1W03wXhDzF+8HikH+GNN7X3i/a62rU/i9GFpBXouEZhRAl6IU7sQqlmcg19mRYC1+Flj8PYbW+GWp+LFZfjiz/HaySl899UDSF27BMPXanCs/ArWuLb77PdcWbYeQ8Mh2JOVjDWLHduerECxIoZrOe3/AIVvXcP6V3Oxc+0yLJgaRP+1XowZYxAh66amve71dxfDuHMfMreGY8nUIG5YynHsX5Yg8+9zEcOu4Y5tJnwXrx5IwepFwFi/BeXH/gXYeRhvOP0PNIo8LQKGeaq0iLFbTq9tdQegqfJW46ex3qyvWM2XWL+4H/NjDmD3phAsWrQEixY4xkD4q8jbE44lGEZPjRnHrq3HT4pfhH2zlnHXeA0npxiGqVi7ZBjXao6h/Moa5LzzEthdYLbvz+FBUAhMBw4gZe0SYPgGLOXH8C9L9rldSqa68f6PynBt9U4cyDRhBbPrd/MmptZvBPOtospD4vWTEqflvUEIWbsbBzI3YsUiwNZxAuZqG0w/KcaLMjvQWvpWjziVfEec7V+bibzMjQhZMIWhK9UwV9/Aes6WOvuca/OxfGMWXtq9HiELxtDPju1xfPf1YpdVyhNeypZTzofT8BWcawfWx65n3xubtRw/5zEUzB9qYxX23ZArTNv3RWMF+tFWXopTY9tx+A1pN5kpaymyq4FM0a6PcCDoec97ERSyFrsPZGKjfXDghLkaNtNPUOwYHFPd7+NHZdeweucBZJpWYAEe4ObNKazfuJZ171DnrjBPsu+sSh2mOlCaXQNk5GFfzGosmBqGrf8ybAu2IlrSIiktTs89CEKI6QAOpKxl323n/LjveC7ktL5XllNmvv1pEeoXfBev5r4IXS7MM7q00sOIABHwhoDn4tQxuS1+9ZdgjGNgLRAXYOQtzsIJzb549KfwLazdVT9EmW0n3v7xFixxTj4PTHj1l1lginb9SYlTZiKuWoScX2YhQisJHXWvX7BbILgFArCnCj88NoTdf5/nEKv2SoxZzfi7UyHuemkUeVoEjKQ4nRpEz5lyHGsP4WxPauCtxk9jve2BDFexJuNt/Jg13zn+WEuHle+KIexHlmE/Ut5+A27DezeqflgG205HeY7gtQW7Bdb5jnex/4Q7gIJd1OtXyIwHDTw0i1OT4Bk2nCkswpVY+cwUsgFRjh0A+Y8OaWFQL/GOsO1vWI3X39njsMDZG3Sj5kf4xY3trrHMCoReYRuGceHN13AqxCkgPeMlGsNTY+hnxfswtiv6Q9sZXos9gje2MzZGQbtVxqpk37PzkgWrnfOUoH/Zup5bK55rhONA13veC1POL5HFmZBsZwpR5LIa2z/G6lfYP+zFf1q4O0Sa1DzpEKeKdWDfpw5s4b1zShOozBgUzY8deNf+QkoEyNrL906cMmtNN2rM5Wi7CyxeE4Odu5MRvXbJnPHZ1rqM0XVEYC4T8Fic2hfBNXj9Hec2lH3CbVjzOt5xOQMJJjR2QmzDxsPF4LpE2q0EIcipeAkRjgXpwnpuOY4ukBKnU92oKixDR9AGpKSmYutGxgqh/Ken7m0bxf6b3MlVVkwK26pR5OkSp7xofSBoTSIOHEh1WxO08Fbjp7HednH6pdgCJdVnjoUx5sgbYDSIPYBmIw4Xp3KCwBzW1JAcVLwU4bCciseOMLpXceHTwkOrOIXQd1Ldv1o2IGrBIixZZB+1eiynUu+IbPsd/biv4hUwHp/268T+n7zx5yEvSREesgH7Xn1JJZOEtABypaJTGavSbXIIve1OwcvvYK3iVO977uTsfBr//it41x6SLi3gNHG3s5KcJwV9LV0HGy68+SZOPViN2J27kRy9FksUJ07pvhHPjypt84U4ZRs0heEbHWg4VQ/rzQfA099FXt6LfPeeubxyU9uIwBwn4KE4dVhYbkvQCeJaYwQTWvf72F92WQapM52OwiIvJXTYeWoQVy6cwhnLVdzFcmxIzULW1rUyEbYe1p1Ta3YRHNqNI29she39/Sjr3ykR5CKYpDWKPF3i1BWtP4VrNW+h+oHT+uyorCbeKvw01ls+BUw/Pih8C9c2/QRvpK7GAkyh/8ybeKt3q8NSDnQzDGWHhcOKJ9f3vPoN4tybB1HvsvwJhppWHoLbJLf1RcFoGsWpSkCUHnEqzh+s0H4BPzkRy44/y1rk/EMWIjzkJRThQxfM+EWb2Do5NXgFF05ZcOGmDQ8c6ZsY9Mt3Oq3PEkxl33VH26XmJF6Z/M61b+vPh1BMCicpdoz66j1ndxPqESInTjVxVxhvWt9ZDKPf2oAaxl//wSKsid2NfXv4frFuDiofDq4LZ0qcums2NWhF+VvVuLFRzhI9x1dxah4RmIMEPBOnrO9XL2J/kgvTYg6VqSuoPliPxa4tLSnLqcBnVATVA3HqKoMJIqjCsROXEcT19+Q+Q2fd1axTei0qwnyWNz74EX5xbatL3OoSp1yBxKSgeu0kFmX+PXLtzrAOa6Maby4cCX4yC52w3or5CQetKH2rGtfGmWeJg5g0tVmTOFXZMpQrQ+XFfvjiVOhLLP+O6LKcfpmJ47kxvJ0GseVUz/hxDjthVgK79bLX9DqKnbsqtnN4s+gcFiQewL6UcNhT82oVQOwXqehdV7Say/Wxw11kmUpAlLfvuX7LqRp3X4hTNxQmOOtEeT361+fgnZciJHaftPaNVnEqk7VBLSBKph/5bhNzcKWmJhGBrxkBj8Qpkx/0rZuJLssX5xvWHi0OZ4CKtM/pg90cAeVTcepYHBn/LttuySTPeusu5XNa86NfoMcZdCTpLynvc8q30DisuFNuy6smoSazNXbjg0L8ot3I8Z+ziwJl3uIRz070Tn6SW4TieiuJU9u5N/HzG9tR/IpMvkiW4QPsdgWZSbyFGsUpG5hnWa3oc6qXx8yLU8HC7Ygon1KyKDqQyfnceuNzqpeX1Bges5bi76rH4MwoMHjuTRysDxEkW7f7Gd/YrmA5FQwN7lhl2960Bq8XO12NtMzmDvcR2wblVFI633PhRyifif39saxW9jn1eJ7UbDkV8GH8ty1rZVKd+U6cTnWUIrtmPvYVv4JoXuquMXS8W4gT4zvxdh4Tf2D/m5qawoIFys5a9vG9FUfe2M5mRNByj5bRQdcQASLwcAh4IE7tC8iDPTKpV5gUTWUPsIeN1pSL1n+ATZn7sHN9CPuF/sB2GVabES9uYcKclbZH7V/ltkRmi3gFpsaARTfOwHxtLXZuXY/VyxZgqv8KqspP4PYGd2SsG63+uluG5mNFbC4OpKzGIgzhWk05Tlx7mrOQjcFa+neoHlaJ1h++CPNrJzH23Vd5ka3l7UMYX7zdvSCwC4sNiT95A6krpjCGRXC4I/JGiKSVaOoK3v1ROW5zLFR2f14F3t0fKPPTVW/pk12YutYseR3v7JFLTOgQCA84ibXxALbLVtiML8I+LCQyNTBEhAuxVLS+7TKGFm3FxtXOKGil8Sd+EX0qTlWS8A9fNOO1k2NsNgt3RoJytA+NY7Em0XYDHxT+Au0rNETrXwUWr89ELhvV74zWZ5JMuA9xUB0/kt8RUvlcHQE8yzLx97kxWMSKvSsw7vsJXopegqnBG2irPsGmIJPd1lcbq85o/dXfRdbu7VjD7OowBwBc7kWQabt89g7bRZh/fhK9C4z47u6d2Gp0zku96B1fga3MwIHG91yjMJSK1rddHsKirRvZDBbq3L20nNou4N1zwNatJqxdvYDlf+5EOZoWSR2moseqrW45dWU4Gd+E3ZnbsWnFYrafrtWfQPXlIP4hIjdq8MNftCFkp8NnuPsM3r29ArFGI1YzCfiZLAfnTqHmX/qx5kAxXmES1QrveThrKz2VCBABLwjoF6c88Sn1ZLsAtEfkj7NO+0LfOH6uQiY33tNYv/slvBLN5DdU9t0b667Bz8vb2NyS8005+Ift43j3/VO4dpvJe2nPlbgmNgMHXozgpLRy1FN33c0Yznoda9vcR+VJ5jnFIDqqONc4crfuiV7G2x5j6m4+YWXzu2L+YqyJzcSBtW14jWetGEN3zc9R3naXzeNpyvkHXtSvk7jcFqYzBQ1XYCjytnWo8tNUb4XtuOHu9/GLsssY4gwXcU5N5kjCE6i33mRzbtqPJFyP3S+9Avuw0ChOmVuHu/FB+Um03XTmOX0aW/PegPOQIeXx52dxqnp8KdP/Zpyw2o9mtHM6gLVtr8GyVqNFcYwRGifceV6ZPKeZ/KND7eMnE6+vvczJcyqdo1IvL1nrv0OQ2lNaTeHGuRMot1yz58d0vDObrr2FUyt+jJ+xKdiEbkHqYxVjN3ChqgaWa46jLecHYfnqWOzJS4XiyZZj/bDW16DBNf4cx5emvIQfb3XmBtPwnmsUp/Zh+gHKT7a58zM/vRV5b6Q60qsJ8w/rmCe11GGqB2fMNWhz5ZgNwtPrdyLrJbmjWn1nObWbQwfRcYr/vocwkff7dvOD5vrPoPCtrRlLMgAAFjRJREFUJoRkvI08JgtI/0WUVjWgxznfM3mtn16PlN17sNWZV0p4jxcLJN1KBIjAwyGgX5w+nHrSU2cpAdtFM8xNi7H7wG4YXf7JU7CdY3JqrnBkaJiljZvF1fbIP3MWt5eqTgSIABEgArOHAInT2dNXs7CmdmtL7/bjyOWfawvYzqCwqBeJzlONZmHrZnOVSZzO5t6juhMBIkAE5jYBEqdzu38fcuscJ3EhA3n7YrCadZ6dwlj/NdRXvY82JoE3e/AC/c00ARKnM02cnkcEiAARIAJaCZA41UqKrvOMgNAHkPEmZXyMt+7E7u0RvLPGPXsA3eUJARKnnlCje4gAESACRGAmCJA4nQnK9AwiQASIABEgAkSACBABTQRInGrCRBcRASJABIgAESACRIAIzAQBEqczQZmeQQSIABEgAkSACBABIqCJAIlTTZjoIiJABIgAESACRIAIEIGZIEDidCYo0zOIABEgAkSACBABIkAENBEgcaoJE11EBIgAESACRIAIEAEiMBMESJzOBGV6BhEgAkSACBABIkAEiIAmAiRONWGii4gAESACRIAIEAEiQARmggCJ05mgTM8gAkSACBABIkAEiAAR0ESAxKkmTHQRESACRIAIEAEiQASIwEwQIHE6E5TpGUSACBABIkAEiAARIAKaCJA41YSJLiICRIAIEAEiQASIABGYCQIkTmeCMj2DCBABIkAEiAARIAJEQBMBEqeaMNFFRIAIEAEiQASIABEgAjNBgMTpTFCmZxABIkAEiAARIAJEgAhoIkDiVBMmf1w0jckvJjA5/QiCFz8KYBrAPH88SEeZn6G0Hsjd+Zca7tFzrYbi5vQlXWhsBJKSIud0K71v3CRG741i0lmQIRhLgw3eF0slEAEiQASIwKwioFuc3vt9Czr67cvH5PA9jActxRLH+rFkXSKef2Ym229DW2MvjEmxWOF47PRwF863PUBE0maMnq/D4IY0bGZ+vNmBjqBoRDsvHO9Axx+iEe0XvTCO3zc1YTAiBbGwof7BUuxcF8QBM46rZ2/j4Cd/xhSABY8vQMzCeXghaRU2LB5Dwz99jn9fPB/cZfnbUaGIe8rfbLmC84GgHl/h3tgjiPvOU4h7aj6AABOn05+iremPeDYxFk95o/HvXULdpSAkpTwHbo/pJ9+DprpBbEjbjBWQF6eTto/R8tEnmAwKgmFyFKNBEUjcFo5g9oHT+PSjRnxkA4KDgPHJpXgucTOeUdFr3pY5PfwHXGrrwHhYOhKF78f05+hq+Qh9kwYY5gFBq59H7LeW6MfDuYN53keXruLm4Bf4SljSI49i2ZrnsPn5b2KJXL/a7uBo6ziwaB4w8RW+HbMaCewYlfobwx+tn+N/ffoVli58BMBXuDs2H3+7azWelbvFq9b5/+b+KzYs2LjCNQf6/4n0BCJABIiAfwnoFqfc6tjaGtFrTEKsU/D5t64SpfPFKVeYCgXKeEcLOlbHu+t6swUto/GI94c4/aQFlr51SGHAXL+FxAuTMK0PQX78Urvo+LQfP6gfx21OixYsWogjL4Ziw2MP0FD/AJt2Pv0QFhuBOBXVYxj1vxnGt7//DJ4NNHHKSLmeJjTej0bK80s9HomftJxH7/Qkgp9LghfFCJ4vL05HbTZgxQqHGAVGOyxoezQJSZHzgD+cx4cDzDh6ym5TH+1AY9ujiE+KVBTO3pQ52nMeLX3L8XzYAD6eTBSI03v4yPIRHotPQqRdPXv9N9rTBMu/3mU/0hT/FizHf01JRLjouffw69+M4YXvO9+XcVjrP8NjSaHYsFBYIvNReAc3op7BTlnxqlaRQPt9Etbzn2HttocxXwQaC6oPESACc4WAz8Wpra0Nnz87D30dwzAELUFY7GaEf/4RLB9/jnlBBsybHMfkk9FIet6x4GIUf2hrwfVRuyVmcjwI4evGcXNyGxKZBdrxN/5xI9oeS0RiONd8whGno11oarFbTJ3C1CmeNwy3oe3qpw4rrwGrQ5dg4N978DmWYmkQ4LL4jvbgfEsvJg0GYHwchnXbsI1dDW1oa/kjnsA99I0z9ZzE6PhSPJ/ifpZ7QEyjp6kJD2KTEM2Y3ibuovj9YVxkL3gEm55aiC1/MYVfXfsSX3BG0Qtbjchdx/yHvDi1tdxG/7pv4OLvvoRh4Xz8deJTWHf/Do7+7k8wMFag6WlMLg9BfozdknW1/hawMxQbXM8RlH3/LsrPf4GphfOwYBpYut6A/mvzkM9u60vXw12mwHLKWq/+BMOiR4CJaSxY95c4EOFQEl98jg+aR3Fv3iP44sEkrNML8T9MSxBnXAKD2m+No7jLtG1iGss3rMSLRgbqAzS0jGPTwjH84+AjCH7icfyP7yyFAZ+g5cM/4tnvxcMjA/400/9A/HODaLm+Dts2O0WuuP/HJ5cgIj4W32Sb2IW2tiA8MdmNvukgBD25AdueA8eqr2Nb/9M2NPYZkbR5BW62NOLuBq5InkZXYxOQmATOq6E+F+koc3pyEjAYMK+rEY1gRDKn+J4WnEcstvHeQfXHy15x7yPUNfTy3gPF0h59Fgm7GUs05+/TfpTeCkFuzCL3f3bfQum8p5G7TmBq7f0EhwZDcCjmMZnHTMNm/QS/+vQRLF0IjE58A3+97SlEP2Evx9bSj397Evj3//gzMG8ao9OP4r/9F6De+idg4SOYnABiEkMRs5i5+jN80PQVln85gX9jPHbY8bsM3/5kCPVjjyAY05h8/Ankxj/h2CEZx/UmG+on7L+NLnwcuYlPsh8tzuf+2398xc6Row+m8e1toUheMYnrv7PhV//xFVYvmw/DoiD87bYQTHZ/il9d/zOCGXE+MY3JtX+J/CgffU140d10KxEgAkRAKwE/iNMPcWneBnxv8xoZD0pGvJ3H5LZEdoG995EFHz0WjySeKaYH5xu/wOYk59bqOD5uvITHkrYhnNcyhziNfQIfn7+PDSn8LV2uZVdk5RUtvvfwUeNVLE+Mxxp2LWLq2YgH0SmIXmpD26k2YHMaYp3Kl7GO9q9DCuszwP3rQZPlPqJTngcrbXo/wX+/8CfcZRYohb8XEozINTIXKInTGzDPfwLvfOcJ2cX1+m8/xeQLz7CCVFmc/ifqfzOCTd9fjdWO0kav3MD3bwajQVKcfol7N+7gV9cXIv+Fv4SBazmd+AzljVN4cedT9jZjGraWW/htaCh+sBa4/tvbuL8tFDGsJesLNNffw7qdzHOnFX77Aq1n7+HZHc76Mdd+grvfWYO4xQ/Q8JvPge+EIVlgIr/ZYsHAuhS7Kwfn717Hh2i4Porl/zVd8IHjvmj84/PoWLYNsc+M4+PzHVi2LdYhciX6/x7zwfUEkraFYx660FTbjydTkvCcSwNwrfraxem9S424ujoJ8c9Mo8vSBKQkgasPPdmt8KhMCXH6aVsL+lcZMNw7DMybh8nJaSxdF4vNdoWu++9mSy1+169qM+WUuwCrv5OO+DWc/+q+idJ5axwfdo7///w2SrsXIzeeVYmuv+u/vekYP9JVney9hdJB5uPO2Z5hNPxmGM9+/xkw3422lj/AvHAl3nGK2+u3kNq9EP/zb5yW789QehbI3cF83H2G0vI/4a8P2O9l3+vqzzC1bQ12OsYs845c3hiK5CeAe9ZbuBj6tOs3Zt44OrIM+VGL2OeW4En8P/FO94n/RH39F9jCvm/C+YL5aPwzcncu190fdAMRIAJEIFAI+EGcWtD7bApiFfwj3QusDZcaexGWFAvh5cz26t3nt9mtj/cuofHqaiTFC+1hNrR92IZ7QU8ieHwcy7fxtxt1iVPbJTT2hiGJW3HXAi32bWWsZZJBLuMdsLQ8hpSkbzn6eBgN1XdRNqLU5QtQ9NIah3gT+noy9xmwc8dKLGi5ifZ1a7BTwY2CXfAiQpH8pIo4vf8pSq8EI9e14DHr5x0cvDAPR5ziVOT7+gg2mVYi5kmBzymzqE8+jdwIjqVqwobS8wbkvjBf5KbgFs1iIe76Tap+12+hFKHIXScv4Ke7LGhCCt/ixwwhVXF6D5fOX8e6bZtZgT3NbG8j3mEllOp/Zou7A08wW83MWLAAiSmRnA8yD8QpY/2/BGxOjEQwY60/9TGe2O2lOPW0TAlx2tX4P9G7ZCu+t9m969HReAmLExPhiTGVKe9/D+qbCpf9H/+d17eMcDu14puaxKn4Y43/7Ktnb2FyRyiiOf89eeUWfr04FAfWMuLU/W6xl4hE8AM0nB1BzA5GNIp9skXPZ8bzvFDkGkfRUP+fAlce9/2i5/I+PIXvwiTrz/7vEcvx4lo5C7E+5nQ1ESACRGCmCfhBnIr9UKc/70LbR/0YD5rH7IZhcngUS2LTELtCatF3ILC1oemPEUjcvBT3Lp3H9XXb4NpldVGyoc3Si2cZi+loFxrPP8Bz33Nv++kTp22oaxtGsDO6y/EM+5a/DnFqa0NjrxFJHEfcyRu3cbh1DJfHpLv3iTXL8JsXnFvISpZTweLIFHf/Lj5o/RPuMkEyDNv70/irpLXq4lTSuqTmczqOjnobvtjKWC/d105euYlfLRRYr1yLcwiu/vY2sM3pA8i3nMr+9vltHGycwvInmKAV9589MEzBL1dqO1rLW/VJGz78eBxBriioSYziKSQlMtZ76XHaZf86QaTkh4pOccqOX6713weWU2/KlBSnrALnuRR4Ysl1dse9S3Vo+CPXuUWtox7Ds8lp/HnAZ5bTKVj/eQCP/Q3XDQasz7j9g0ijOHX5aWsUp86PLYkgSDy1BLlRfyEWxYrilGH4JWzXbTh1dRJ45i/wtzEOX3c1vPQ7ESACRCBACMyAOP0Dzjfex/NJ0a6gj0/bLPijMYUVp3KWU8BpyVqNq40D2JDk2CbngeOLhvHfN6FpMMIVQKJPnEpYTrkiWJAVQNZyeu8jfPjRYnzPZTllChmFtd6G4k+/Egd+GBbi7Uxu8IYecXoPv66fxIs73QE1tpabuByxxi5Oz94Cdsj4nEqJU6HlVCIwy22p4iy+ipbTpcAXn6Hc8gWmGH/U6W/g26anELfCYWWV+03KcurqD/2WU+X3je9q4rz2k5ZG9G9IwmbGrcP5EeQqSGA5FaWK0iFOJfylmcdI+pxamAfxBaJk27wtU3Jb3/neup/ojTjFdA+aav8Vd0Uh+tK99ciyTUhL+hY/GEzS5/QmjuIZ5HMt+Ux2kSs3cXR6BQqjpPMw+MRy6pE4lbKcchgLLbaq4pTD79PbONS9CIcSPQ8SDJC1iqpBBIjA14jADIjT36OxcRqJSY4tTyblT90lIHY3Gzlvu/QhPl68TeBzau8BNsKe8W1DNLY9J7WgCC1a02CEb/eyRCR+KwjchfPeR424ujzJ7a/GRHY/iEUS6zfA/Nlw6cOPsVjgGuD8TZiySlacQuBzyhTw5Z/Q/x+f49e/G0e7K4kjsMCwEEXffxrRi7mBG3rEqdC/bBj11Z9jQdI3WXE6ar2FD556Gj8IdZRvu43/uwkoyGQie/8T9f88CtPfuKN8lX1O2R6B9Z9twA7GBYFrGRJGTHN9Tudh8von+F8LV+EHa8W5euR/Y/xK72N1CpPBQPhGyjOS8zlVfKfHP0Zj22NITGT8Rzl/LncSg8jnePrTNli6lyOFvUfKxUOjOB1lUp99gXWJz4tTYLFZHxgrvDta39IyD9vYNFc9aDo1AOPueHBdMNnae1wmp+1SFmgbY11+AtuSGLcDxlL/KRv0FZbiYQAaW1fGv/xfMfAn5Vn30VWbkBj/LYl0UsJxzB2jwjIZH9Ih4DvPIFkqWv/GJzh0awkOuVxdhD6nGrb1PRKngO13N3Bq2Urk8lLOOWYfRXE6htb6ITzL+nBL/d3Hr387gf/2wgpearqv0RpHTSUCRGAWEpgBcWrP1djxuQFBhklMTj+JdUvHMRDmTOs0ip6W87g+GoQggz1af933YvFNVgt9jMYP7+HZ3dtkfNrkfAHt6W6e/JjjYsBYks73gXnI0nWJiH7qU1xq7MA9QxCWOHM1jvag5fx1jDI5J5lo2kkDwjZvQyRjOdNqOQUTUd2IP8WnIDpoGpP3h9Haeh//ZJt2BUU9sWg+/nrDUrwY9Rcua7J77OgRp/bo4n+8+wiC532FUTyKF5/6EtefWc2KU2CYXbguz5sHA77C6MIgrMOXMCU6BCknwt4erR+E0U+AH2xzROsLthpHx77Ct00rkBzKCHqlaP2v8Ni6J/EDNlp/Gvd6B/CPV5kMA/a8kqP3gXXbnmKDP+R/MwBMJH/jCPoXMvUHJie+gS2JzyCaCYiSTLflWbT+vUsWXF2Vwg+0YTvEYR1N2oC753sRZBiGjcnWMD2OUazA80lOQempOP0Dzv9TB4aXLkUwVxUbViM6/ltYiml83nEebZ9OOvKccjIEiHybnSPIizK5E5ike8Q0hn/fgvPXxxEczAREGRD2fDwin/QmsSzzmlvwz933RdPnI488iuAnV8C44Xl8a4VCctf7NpQ3jeELR57Tv/ovzjEqNSOPoqPpM5y6/w2sZiz5TPQ7HkXuC8vZKHnlaH3/iVPmw+/6+TuoH5lnHwvTX+Gxv1qOH6xjAqLE7jxc/9XR67dQ0g0sX7QQO7/zDTSc/QL3F89j55bRCSDuO08jxrlTMQsXKaoyESACXz8CXolTv+NixOmlx9iI6Nn0N32TsXg9i++JArhmUyt8VNdbn6B08Enk8rZS7+OD+j/hheem8I9yv+1cKSHclevE5Dm1DEbje2LnZC8bo+Ab7WXJHt/O5umNRbyunFIeP81/NzJ+sR/+bwwyW/sLnsC6+EREKwlR/9WESiYCRIAIEIEAIRDQ4tSdAidAaGmuhv2EqPsbvidKaaS5iLlyYe8tFI+tROFGjuXrCxtK/z8DcteMyP+m10du+iZaGvvZ08K8OiFKknvgidN7HZfQF7EZkt4us2js9JyvxdXRpVhh3IDnv0Vbz7Oo66iqRIAIEAG/EQhIcTr8+zZ89Md7GA9eh8T4cC+PkfQbOypYE4FRdPz2c/y/00xycWDBPOCL+Y/i/9y6HCvmK/2mqfAZuijwxOkMNZweQwSIABEgAkRgxgkEpDidcQr0QCJABIgAESACRIAIEIGAIEDiNCC6gSpBBIgAESACRIAIEAEiwBAgcUrjgAgQASJABIgAESACRCBgCJA4DZiuoIoQASJABIgAESACRIAIkDilMUAEiAARIAJEgAgQASIQMARInAZMV1BFiAARIAJEgAgQASJABEic0hggAkSACBABIkAEiAARCBgCJE4DpiuoIkSACBABIkAEiAARIAIkTmkMEAEiQASIABEgAkSACAQMARKnAdMVVBEiQASIABEgAkSACBABEqc0BogAESACRIAIEAEiQAQChgCJ04DpCqoIESACRIAIEAEiQASIgEfi9P79+0SOCBABIkAEiAARIAJEgAj4nIBH4tTntaACiQARIAJEgAgQASJABIgAABKnNAyIABEgAkSACBABIkAEAoYAidOA6QqqCBEgAkSACBABIkAEiACJUxoDRIAIEAEiQASIABEgAgFDgMRpwHQFVYQIEAEiQASIABEgAkSAxCmNASJABIgAESACRIAIEIGAIfD/A6jv7gO2Emeu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19" name="TextBox 318"/>
          <p:cNvSpPr txBox="1"/>
          <p:nvPr/>
        </p:nvSpPr>
        <p:spPr>
          <a:xfrm>
            <a:off x="6932141" y="638020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ATM Hacks</a:t>
            </a:r>
            <a:r>
              <a:rPr lang="en-US" dirty="0"/>
              <a:t> , </a:t>
            </a:r>
            <a:r>
              <a:rPr lang="en-US" dirty="0">
                <a:hlinkClick r:id="rId3"/>
              </a:rPr>
              <a:t>Fraud</a:t>
            </a:r>
            <a:endParaRPr lang="en-SG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5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855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Threats to Lives?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86868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162800" y="647700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Rnw</a:t>
            </a:r>
            <a:r>
              <a:rPr lang="en-US" sz="1100" dirty="0"/>
              <a:t>, BBC</a:t>
            </a:r>
          </a:p>
        </p:txBody>
      </p:sp>
      <p:pic>
        <p:nvPicPr>
          <p:cNvPr id="1028" name="Picture 4" descr="https://encrypted-tbn3.gstatic.com/images?q=tbn:ANd9GcSfM9eIJWMJMMuRrGGTl55BlurxR4bQ625VgAYfZAokplsGOd-VY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600450"/>
            <a:ext cx="3124200" cy="2343150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3524250"/>
            <a:ext cx="52578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332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Kerckhoffs's Principle: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Security-By-Obscurity is Bad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6400" y="6477000"/>
            <a:ext cx="352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Original Attack</a:t>
            </a:r>
            <a:r>
              <a:rPr lang="en-US" dirty="0"/>
              <a:t>,  </a:t>
            </a:r>
            <a:r>
              <a:rPr lang="en-US" dirty="0">
                <a:hlinkClick r:id="rId3"/>
              </a:rPr>
              <a:t>Public Response</a:t>
            </a:r>
            <a:endParaRPr lang="en-SG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892" y="1295400"/>
            <a:ext cx="50958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12" y="3733800"/>
            <a:ext cx="40767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4" y="5057775"/>
            <a:ext cx="8671169" cy="31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5" y="5562600"/>
            <a:ext cx="867116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10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0"/>
            <a:ext cx="8229600" cy="2133600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Logistics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96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Logistics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9160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Midterm </a:t>
            </a:r>
            <a:r>
              <a:rPr lang="en-US" b="1" dirty="0"/>
              <a:t>Exam</a:t>
            </a:r>
            <a:r>
              <a:rPr lang="en-US" dirty="0"/>
              <a:t>: </a:t>
            </a:r>
            <a:r>
              <a:rPr lang="en-US" dirty="0" smtClean="0"/>
              <a:t>34% </a:t>
            </a:r>
          </a:p>
          <a:p>
            <a:pPr lvl="1"/>
            <a:r>
              <a:rPr lang="en-US" dirty="0" smtClean="0"/>
              <a:t>Open-book, individually taken</a:t>
            </a:r>
            <a:endParaRPr lang="en-US" dirty="0"/>
          </a:p>
          <a:p>
            <a:pPr lvl="1"/>
            <a:r>
              <a:rPr lang="en-US" dirty="0"/>
              <a:t>In-class: </a:t>
            </a:r>
            <a:r>
              <a:rPr lang="en-US" dirty="0" smtClean="0"/>
              <a:t>Please </a:t>
            </a:r>
            <a:r>
              <a:rPr lang="en-US" dirty="0"/>
              <a:t>see </a:t>
            </a:r>
            <a:r>
              <a:rPr lang="en-US" dirty="0" smtClean="0"/>
              <a:t>date on the webpage.</a:t>
            </a:r>
            <a:endParaRPr lang="en-US" dirty="0"/>
          </a:p>
          <a:p>
            <a:r>
              <a:rPr lang="en-US" b="1" dirty="0" smtClean="0"/>
              <a:t>3 Homework Segments </a:t>
            </a:r>
            <a:r>
              <a:rPr lang="en-US" dirty="0" smtClean="0"/>
              <a:t>(66%)</a:t>
            </a:r>
          </a:p>
          <a:p>
            <a:pPr lvl="1"/>
            <a:r>
              <a:rPr lang="en-US" dirty="0" smtClean="0"/>
              <a:t>Crypto (S1), Web Security (S2), Mem. Safety (S3) </a:t>
            </a:r>
          </a:p>
          <a:p>
            <a:pPr lvl="1"/>
            <a:r>
              <a:rPr lang="en-US" dirty="0" smtClean="0"/>
              <a:t>Individually done</a:t>
            </a:r>
          </a:p>
          <a:p>
            <a:pPr lvl="1"/>
            <a:r>
              <a:rPr lang="en-US" dirty="0" smtClean="0"/>
              <a:t>Score: Best-2-out-of-3, i.e., Max2(S1, S2, S3)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Main </a:t>
            </a:r>
            <a:r>
              <a:rPr lang="en-US" dirty="0"/>
              <a:t>Content: Lectures</a:t>
            </a:r>
          </a:p>
          <a:p>
            <a:r>
              <a:rPr lang="en-US" dirty="0"/>
              <a:t>Tutorials: By TA tutors</a:t>
            </a:r>
          </a:p>
          <a:p>
            <a:pPr lvl="1"/>
            <a:r>
              <a:rPr lang="en-US" dirty="0" smtClean="0"/>
              <a:t>Optional but strongly recommended</a:t>
            </a:r>
          </a:p>
          <a:p>
            <a:pPr lvl="1"/>
            <a:r>
              <a:rPr lang="en-US" dirty="0" smtClean="0"/>
              <a:t>Tutorials will cover topics in greater depth</a:t>
            </a:r>
            <a:endParaRPr lang="en-US" dirty="0"/>
          </a:p>
          <a:p>
            <a:pPr lvl="1"/>
            <a:r>
              <a:rPr lang="en-US" dirty="0" smtClean="0"/>
              <a:t>There is 1 tutorial online + 1 over Zoom per week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0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Logistics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9144000" cy="6096000"/>
          </a:xfrm>
        </p:spPr>
        <p:txBody>
          <a:bodyPr>
            <a:normAutofit fontScale="47500" lnSpcReduction="20000"/>
          </a:bodyPr>
          <a:lstStyle/>
          <a:p>
            <a:r>
              <a:rPr lang="en-US" sz="3800" dirty="0"/>
              <a:t>TA and instructor will </a:t>
            </a:r>
            <a:r>
              <a:rPr lang="en-US" sz="3800" u="sng" dirty="0"/>
              <a:t>not</a:t>
            </a:r>
            <a:r>
              <a:rPr lang="en-US" sz="3800" dirty="0"/>
              <a:t> </a:t>
            </a:r>
            <a:r>
              <a:rPr lang="en-US" sz="3800" dirty="0" smtClean="0"/>
              <a:t>“debug</a:t>
            </a:r>
            <a:r>
              <a:rPr lang="en-US" sz="3800" dirty="0"/>
              <a:t>” code</a:t>
            </a:r>
          </a:p>
          <a:p>
            <a:r>
              <a:rPr lang="en-US" sz="3800" dirty="0"/>
              <a:t>Watch the </a:t>
            </a:r>
            <a:r>
              <a:rPr lang="en-US" sz="3800" dirty="0" smtClean="0"/>
              <a:t>module on LumiNUS and webpage</a:t>
            </a:r>
            <a:r>
              <a:rPr lang="en-US" sz="3800" dirty="0" smtClean="0"/>
              <a:t>: </a:t>
            </a:r>
            <a:r>
              <a:rPr lang="en-US" sz="4000" dirty="0">
                <a:hlinkClick r:id="rId2"/>
              </a:rPr>
              <a:t>https://luminus.nus.edu.sg/modules/9cae4820-5786-4997-b367-e6d814cb179c</a:t>
            </a:r>
            <a:endParaRPr lang="en-US" sz="4000" dirty="0"/>
          </a:p>
          <a:p>
            <a:pPr marL="0" indent="0">
              <a:buNone/>
            </a:pPr>
            <a:endParaRPr lang="en-US" sz="3800" dirty="0" smtClean="0"/>
          </a:p>
          <a:p>
            <a:r>
              <a:rPr lang="en-US" sz="3800" b="1" dirty="0"/>
              <a:t>Default: All questions go to </a:t>
            </a:r>
            <a:r>
              <a:rPr lang="en-US" sz="3800" b="1" dirty="0" err="1"/>
              <a:t>LumiNUS</a:t>
            </a:r>
            <a:r>
              <a:rPr lang="en-US" sz="3800" b="1" dirty="0"/>
              <a:t> forum</a:t>
            </a:r>
          </a:p>
          <a:p>
            <a:endParaRPr lang="en-US" sz="3800" dirty="0" smtClean="0"/>
          </a:p>
          <a:p>
            <a:r>
              <a:rPr lang="en-US" sz="3800" dirty="0" smtClean="0"/>
              <a:t>Please </a:t>
            </a:r>
            <a:r>
              <a:rPr lang="en-US" sz="3800" dirty="0" smtClean="0"/>
              <a:t>do </a:t>
            </a:r>
            <a:r>
              <a:rPr lang="en-US" sz="3800" u="sng" dirty="0" smtClean="0"/>
              <a:t>not</a:t>
            </a:r>
            <a:r>
              <a:rPr lang="en-US" sz="3800" dirty="0" smtClean="0"/>
              <a:t> email me / TAs with </a:t>
            </a:r>
            <a:r>
              <a:rPr lang="en-US" sz="3800" dirty="0" smtClean="0"/>
              <a:t>questions that are of general interest to all others (e.g. “When is this due?”)</a:t>
            </a:r>
            <a:r>
              <a:rPr lang="en-US" sz="3800" dirty="0" smtClean="0"/>
              <a:t>. </a:t>
            </a:r>
            <a:r>
              <a:rPr lang="en-US" sz="3800" dirty="0" smtClean="0"/>
              <a:t>Use </a:t>
            </a:r>
            <a:r>
              <a:rPr lang="en-US" sz="3800" dirty="0" smtClean="0"/>
              <a:t>the LumiNUS forum </a:t>
            </a:r>
            <a:r>
              <a:rPr lang="en-US" sz="3800" dirty="0" smtClean="0"/>
              <a:t>instead so that </a:t>
            </a:r>
            <a:r>
              <a:rPr lang="en-US" sz="3800" dirty="0" smtClean="0"/>
              <a:t>the clarification is visible to everyone</a:t>
            </a:r>
            <a:r>
              <a:rPr lang="en-US" sz="3800" dirty="0" smtClean="0"/>
              <a:t>.</a:t>
            </a:r>
          </a:p>
          <a:p>
            <a:pPr lvl="1"/>
            <a:r>
              <a:rPr lang="en-US" sz="3400" dirty="0" smtClean="0"/>
              <a:t>This is a large class and </a:t>
            </a:r>
            <a:r>
              <a:rPr lang="en-US" sz="3400" dirty="0" smtClean="0"/>
              <a:t>we can’t respond fast for repeated questions.</a:t>
            </a:r>
          </a:p>
          <a:p>
            <a:endParaRPr lang="en-US" sz="3800" dirty="0" smtClean="0"/>
          </a:p>
          <a:p>
            <a:r>
              <a:rPr lang="en-US" sz="3800" dirty="0" smtClean="0"/>
              <a:t>If you have something specific to your situation, please email us.</a:t>
            </a:r>
          </a:p>
          <a:p>
            <a:pPr marL="457200" lvl="1" indent="0">
              <a:buNone/>
            </a:pPr>
            <a:endParaRPr lang="en-US" sz="3800" dirty="0"/>
          </a:p>
          <a:p>
            <a:r>
              <a:rPr lang="en-US" sz="3800" dirty="0"/>
              <a:t>Academic Honesty</a:t>
            </a:r>
          </a:p>
          <a:p>
            <a:pPr lvl="1"/>
            <a:r>
              <a:rPr lang="en-US" sz="3800" b="1" dirty="0" smtClean="0"/>
              <a:t>See course webpage for policy</a:t>
            </a:r>
          </a:p>
          <a:p>
            <a:pPr lvl="1"/>
            <a:r>
              <a:rPr lang="en-US" sz="3800" u="sng" dirty="0" smtClean="0"/>
              <a:t>Not</a:t>
            </a:r>
            <a:r>
              <a:rPr lang="en-US" sz="3800" dirty="0" smtClean="0"/>
              <a:t> </a:t>
            </a:r>
            <a:r>
              <a:rPr lang="en-US" sz="3800" dirty="0"/>
              <a:t>OK to find answers via external </a:t>
            </a:r>
            <a:r>
              <a:rPr lang="en-US" sz="3800" dirty="0" smtClean="0"/>
              <a:t>means (alumni, friends, online blog, previous classes taken, etc</a:t>
            </a:r>
            <a:r>
              <a:rPr lang="en-US" sz="3800" dirty="0" smtClean="0"/>
              <a:t>.)</a:t>
            </a:r>
          </a:p>
          <a:p>
            <a:pPr lvl="1"/>
            <a:r>
              <a:rPr lang="en-US" sz="3800" dirty="0" smtClean="0"/>
              <a:t>Severe Non-negotiable penalty of F grade, in line with NUS academic policies </a:t>
            </a:r>
            <a:endParaRPr lang="en-US" sz="3800" dirty="0" smtClean="0"/>
          </a:p>
          <a:p>
            <a:pPr marL="457200" lvl="1" indent="0">
              <a:buNone/>
            </a:pPr>
            <a:endParaRPr lang="en-US" sz="3800" dirty="0"/>
          </a:p>
          <a:p>
            <a:r>
              <a:rPr lang="en-US" sz="3800" dirty="0"/>
              <a:t>Ethics: Responsible </a:t>
            </a:r>
            <a:r>
              <a:rPr lang="en-US" sz="3800" dirty="0" smtClean="0"/>
              <a:t>Disclosure about </a:t>
            </a:r>
            <a:r>
              <a:rPr lang="en-US" sz="3800" dirty="0" smtClean="0"/>
              <a:t>collaboration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Resources you’d need…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Webpage: CS3235 </a:t>
            </a:r>
          </a:p>
          <a:p>
            <a:r>
              <a:rPr lang="en-US" dirty="0" smtClean="0"/>
              <a:t>LumiNUS: </a:t>
            </a:r>
          </a:p>
          <a:p>
            <a:r>
              <a:rPr lang="en-US" dirty="0" smtClean="0"/>
              <a:t>For </a:t>
            </a:r>
            <a:r>
              <a:rPr lang="en-US" b="1" dirty="0"/>
              <a:t>tutorials and assignments</a:t>
            </a:r>
            <a:r>
              <a:rPr lang="en-US" dirty="0"/>
              <a:t>, bring a laptop with:</a:t>
            </a:r>
          </a:p>
          <a:p>
            <a:pPr lvl="1"/>
            <a:r>
              <a:rPr lang="en-US" dirty="0" smtClean="0"/>
              <a:t>Second tutorial onwards</a:t>
            </a:r>
          </a:p>
          <a:p>
            <a:pPr lvl="1"/>
            <a:r>
              <a:rPr lang="en-US" dirty="0" err="1" smtClean="0"/>
              <a:t>VirtualBox</a:t>
            </a:r>
            <a:r>
              <a:rPr lang="en-US" dirty="0" smtClean="0"/>
              <a:t> </a:t>
            </a:r>
            <a:r>
              <a:rPr lang="en-US" dirty="0"/>
              <a:t>installed</a:t>
            </a:r>
          </a:p>
          <a:p>
            <a:pPr lvl="1"/>
            <a:r>
              <a:rPr lang="en-US" dirty="0"/>
              <a:t>Linux virtual machine </a:t>
            </a:r>
            <a:r>
              <a:rPr lang="en-US" dirty="0" smtClean="0"/>
              <a:t>(e.g.):</a:t>
            </a:r>
            <a:endParaRPr lang="en-US" dirty="0"/>
          </a:p>
          <a:p>
            <a:pPr marL="457200" lvl="1" indent="0"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mirror.nus.edu.sg/ubuntu-ISO/18.04/ubuntu-18.04.5-desktop-amd64.iso</a:t>
            </a: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smtClean="0"/>
              <a:t>(TA </a:t>
            </a:r>
            <a:r>
              <a:rPr lang="en-US" sz="1800" dirty="0"/>
              <a:t>might send an announcement for updated </a:t>
            </a:r>
            <a:r>
              <a:rPr lang="en-US" sz="1800" dirty="0" smtClean="0"/>
              <a:t>link on </a:t>
            </a:r>
            <a:r>
              <a:rPr lang="en-US" sz="1800" dirty="0" err="1" smtClean="0"/>
              <a:t>LumiNUS</a:t>
            </a:r>
            <a:r>
              <a:rPr lang="en-US" sz="1800" dirty="0"/>
              <a:t>)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9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Pre-Requisites &amp; Workload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Basic Mathematics (Groups, </a:t>
            </a:r>
            <a:r>
              <a:rPr lang="en-US" dirty="0" smtClean="0"/>
              <a:t>Mod Arithmetic, Prob.)</a:t>
            </a:r>
            <a:endParaRPr lang="en-US" dirty="0"/>
          </a:p>
          <a:p>
            <a:r>
              <a:rPr lang="en-US" dirty="0" smtClean="0"/>
              <a:t>Working </a:t>
            </a:r>
            <a:r>
              <a:rPr lang="en-US" dirty="0"/>
              <a:t>knowledge of C, PHP and JS programming</a:t>
            </a:r>
          </a:p>
          <a:p>
            <a:r>
              <a:rPr lang="en-US" dirty="0"/>
              <a:t>Concepts of Operating </a:t>
            </a:r>
            <a:r>
              <a:rPr lang="en-US" dirty="0" smtClean="0"/>
              <a:t>Systems</a:t>
            </a:r>
          </a:p>
          <a:p>
            <a:r>
              <a:rPr lang="en-US" b="1" dirty="0"/>
              <a:t>Complete the Pre-requisite quiz on </a:t>
            </a:r>
            <a:r>
              <a:rPr lang="en-US" b="1" dirty="0" err="1" smtClean="0"/>
              <a:t>LumiNUS</a:t>
            </a:r>
            <a:r>
              <a:rPr lang="en-US" b="1" dirty="0" smtClean="0"/>
              <a:t> [Week 1]</a:t>
            </a:r>
            <a:endParaRPr lang="en-US" b="1" dirty="0"/>
          </a:p>
          <a:p>
            <a:pPr lvl="1"/>
            <a:r>
              <a:rPr lang="en-US" dirty="0"/>
              <a:t>If you score below 50%, you’re strongly advised to drop this module</a:t>
            </a:r>
          </a:p>
          <a:p>
            <a:endParaRPr lang="en-US" dirty="0" smtClean="0"/>
          </a:p>
          <a:p>
            <a:r>
              <a:rPr lang="en-US" dirty="0" smtClean="0"/>
              <a:t>Self-paced </a:t>
            </a:r>
            <a:r>
              <a:rPr lang="en-US" dirty="0"/>
              <a:t>and encourages </a:t>
            </a:r>
            <a:r>
              <a:rPr lang="en-US" dirty="0" smtClean="0"/>
              <a:t>self-learning</a:t>
            </a:r>
            <a:endParaRPr lang="en-US" dirty="0"/>
          </a:p>
          <a:p>
            <a:r>
              <a:rPr lang="en-US" dirty="0"/>
              <a:t>Warning: Module is a bit “heavy”</a:t>
            </a:r>
          </a:p>
          <a:p>
            <a:pPr lvl="1"/>
            <a:r>
              <a:rPr lang="en-US" dirty="0"/>
              <a:t>Trains you in elementary mathematics / crypto</a:t>
            </a:r>
          </a:p>
          <a:p>
            <a:pPr lvl="1"/>
            <a:r>
              <a:rPr lang="en-US" dirty="0"/>
              <a:t>Trains you to write secure code</a:t>
            </a:r>
          </a:p>
          <a:p>
            <a:pPr lvl="1"/>
            <a:r>
              <a:rPr lang="en-US" dirty="0"/>
              <a:t>Flavor of advanced computer security topics</a:t>
            </a:r>
          </a:p>
          <a:p>
            <a:pPr lvl="1"/>
            <a:r>
              <a:rPr lang="en-US" dirty="0"/>
              <a:t>Formally argue security or lack of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Textbooks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5410200"/>
          </a:xfrm>
        </p:spPr>
        <p:txBody>
          <a:bodyPr>
            <a:normAutofit/>
          </a:bodyPr>
          <a:lstStyle/>
          <a:p>
            <a:r>
              <a:rPr lang="en-US" dirty="0"/>
              <a:t>There is </a:t>
            </a:r>
            <a:r>
              <a:rPr lang="en-US" u="sng" dirty="0">
                <a:solidFill>
                  <a:srgbClr val="C00000"/>
                </a:solidFill>
              </a:rPr>
              <a:t>no</a:t>
            </a:r>
            <a:r>
              <a:rPr lang="en-US" dirty="0"/>
              <a:t> recommended textbook</a:t>
            </a:r>
          </a:p>
          <a:p>
            <a:pPr lvl="1"/>
            <a:r>
              <a:rPr lang="en-US" dirty="0"/>
              <a:t>Lecture notes </a:t>
            </a:r>
            <a:r>
              <a:rPr lang="en-US" dirty="0" smtClean="0"/>
              <a:t>(slides), tutorials, </a:t>
            </a:r>
            <a:r>
              <a:rPr lang="en-US" dirty="0" err="1" smtClean="0"/>
              <a:t>homeworks</a:t>
            </a:r>
            <a:r>
              <a:rPr lang="en-US" dirty="0" smtClean="0"/>
              <a:t> are it!</a:t>
            </a:r>
            <a:endParaRPr lang="en-US" dirty="0"/>
          </a:p>
          <a:p>
            <a:r>
              <a:rPr lang="en-US" dirty="0"/>
              <a:t>Listen, </a:t>
            </a:r>
            <a:r>
              <a:rPr lang="en-US" dirty="0" smtClean="0"/>
              <a:t>take notes, question </a:t>
            </a:r>
            <a:r>
              <a:rPr lang="en-US" dirty="0"/>
              <a:t>and </a:t>
            </a:r>
            <a:r>
              <a:rPr lang="en-US" dirty="0" smtClean="0"/>
              <a:t>do research</a:t>
            </a:r>
            <a:endParaRPr lang="en-US" dirty="0"/>
          </a:p>
          <a:p>
            <a:pPr lvl="1"/>
            <a:r>
              <a:rPr lang="en-US" dirty="0"/>
              <a:t>Exams &amp; </a:t>
            </a:r>
            <a:r>
              <a:rPr lang="en-US" dirty="0" err="1"/>
              <a:t>Homeworks</a:t>
            </a:r>
            <a:r>
              <a:rPr lang="en-US" dirty="0"/>
              <a:t> will extrapolate…</a:t>
            </a:r>
          </a:p>
          <a:p>
            <a:r>
              <a:rPr lang="en-US" dirty="0" smtClean="0"/>
              <a:t>[Optional] Supplemental </a:t>
            </a:r>
            <a:r>
              <a:rPr lang="en-US" dirty="0"/>
              <a:t>Reading: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38599"/>
            <a:ext cx="1752600" cy="264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016829"/>
            <a:ext cx="2095144" cy="262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0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5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Caution: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Prior Student Feedback (Anonymized)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562600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“Lectures are conceptual, assignments and quizzes expect to understand things in depth”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There is a gap between theory and systems in </a:t>
            </a:r>
            <a:r>
              <a:rPr lang="en-US" dirty="0" smtClean="0"/>
              <a:t>security. Live with it!</a:t>
            </a:r>
            <a:endParaRPr lang="en-US" dirty="0"/>
          </a:p>
          <a:p>
            <a:pPr lvl="1"/>
            <a:r>
              <a:rPr lang="en-US" dirty="0"/>
              <a:t>Lectures provide theoretical understanding. Please </a:t>
            </a:r>
            <a:r>
              <a:rPr lang="en-US" dirty="0" smtClean="0"/>
              <a:t>tune in </a:t>
            </a:r>
            <a:r>
              <a:rPr lang="en-US" dirty="0"/>
              <a:t>to </a:t>
            </a:r>
            <a:r>
              <a:rPr lang="en-US" dirty="0" smtClean="0"/>
              <a:t>the class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assignments / handouts expose the details. These are important!</a:t>
            </a:r>
          </a:p>
          <a:p>
            <a:pPr lvl="1"/>
            <a:r>
              <a:rPr lang="en-US" dirty="0"/>
              <a:t>The quizzes will test your understanding of both.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3100" i="1" dirty="0">
                <a:solidFill>
                  <a:srgbClr val="0070C0"/>
                </a:solidFill>
              </a:rPr>
              <a:t>“I spent 4 hours installing VMs, debugging the differences between addresses inside/outside GDB … fixing typos in handouts and external references… with little help”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 have planted at least 10 typos for you to catch!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coding assignments, nothing works out-of-the-box. </a:t>
            </a:r>
            <a:r>
              <a:rPr lang="en-US" dirty="0" smtClean="0"/>
              <a:t>Learn </a:t>
            </a:r>
            <a:r>
              <a:rPr lang="en-US" dirty="0"/>
              <a:t>to tinker!</a:t>
            </a:r>
          </a:p>
          <a:p>
            <a:pPr lvl="1"/>
            <a:r>
              <a:rPr lang="en-US" dirty="0"/>
              <a:t>I know that you come from very diverse </a:t>
            </a:r>
            <a:r>
              <a:rPr lang="en-US" dirty="0" smtClean="0"/>
              <a:t>backgrounds, some non-CS too. But, be resourceful and sharp. </a:t>
            </a:r>
            <a:r>
              <a:rPr lang="en-US" dirty="0"/>
              <a:t>Figure out the typos, unknown terms, etc. There is just no textbook for this kind of module.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1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566ABAA-6AF3-4CBC-8226-EF4C97CF8DED}" type="slidenum">
              <a:rPr lang="en-SG"/>
              <a:pPr/>
              <a:t>28</a:t>
            </a:fld>
            <a:endParaRPr lang="en-SG"/>
          </a:p>
        </p:txBody>
      </p:sp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9600" cy="971550"/>
          </a:xfrm>
          <a:ln/>
        </p:spPr>
        <p:txBody>
          <a:bodyPr tIns="38807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>
                <a:solidFill>
                  <a:srgbClr val="C00000"/>
                </a:solidFill>
              </a:rPr>
              <a:t>Uniqueness of This Module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" y="1450975"/>
            <a:ext cx="9067800" cy="5270500"/>
          </a:xfrm>
          <a:ln/>
        </p:spPr>
        <p:txBody>
          <a:bodyPr>
            <a:normAutofit fontScale="85000" lnSpcReduction="20000"/>
          </a:bodyPr>
          <a:lstStyle/>
          <a:p>
            <a:pPr marL="431800" indent="-323850">
              <a:buClr>
                <a:srgbClr val="0000FF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b="1" dirty="0"/>
              <a:t>The Attacker Perspective: A New Viewpoint</a:t>
            </a:r>
          </a:p>
          <a:p>
            <a:pPr marL="431800" indent="-323850">
              <a:buClr>
                <a:srgbClr val="0000FF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We aren’t teaching you an artefact (e.g. OS, DB)</a:t>
            </a:r>
          </a:p>
          <a:p>
            <a:pPr marL="831850" lvl="1" indent="-323850">
              <a:buClr>
                <a:srgbClr val="0000FF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We’re teaching you how not to build it!</a:t>
            </a:r>
          </a:p>
          <a:p>
            <a:pPr marL="831850" lvl="1" indent="-323850">
              <a:buClr>
                <a:srgbClr val="0000FF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US" dirty="0" smtClean="0"/>
          </a:p>
          <a:p>
            <a:pPr marL="431800" indent="-323850">
              <a:buClr>
                <a:srgbClr val="0000FF"/>
              </a:buClr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As </a:t>
            </a:r>
            <a:r>
              <a:rPr lang="en-US" dirty="0"/>
              <a:t>much about “new knowledge”, as about</a:t>
            </a:r>
          </a:p>
          <a:p>
            <a:pPr marL="863600" lvl="1" indent="-287338">
              <a:buClr>
                <a:srgbClr val="B84700"/>
              </a:buClr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b="1" dirty="0" smtClean="0"/>
              <a:t>Making sound security arguments (with threat models)</a:t>
            </a:r>
          </a:p>
          <a:p>
            <a:pPr marL="863600" lvl="1" indent="-287338">
              <a:buClr>
                <a:srgbClr val="B84700"/>
              </a:buClr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b="1" dirty="0" smtClean="0"/>
              <a:t>Principles </a:t>
            </a:r>
            <a:r>
              <a:rPr lang="en-US" b="1" dirty="0"/>
              <a:t>and abstractions </a:t>
            </a:r>
            <a:r>
              <a:rPr lang="en-US" dirty="0"/>
              <a:t>of “secure” construction</a:t>
            </a:r>
          </a:p>
          <a:p>
            <a:pPr marL="463550" indent="-287338">
              <a:buClr>
                <a:srgbClr val="B84700"/>
              </a:buClr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US" dirty="0" smtClean="0"/>
          </a:p>
          <a:p>
            <a:pPr marL="463550" indent="-287338">
              <a:buClr>
                <a:srgbClr val="B84700"/>
              </a:buClr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The </a:t>
            </a:r>
            <a:r>
              <a:rPr lang="en-US" dirty="0"/>
              <a:t>Spirit: DIY and open-ended thinking</a:t>
            </a:r>
          </a:p>
          <a:p>
            <a:pPr marL="463550" indent="-287338">
              <a:buClr>
                <a:srgbClr val="B84700"/>
              </a:buClr>
              <a:buSzPct val="75000"/>
              <a:buFont typeface="Symbol" charset="2"/>
              <a:buChar char="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/>
              <a:t>Thought Experiment: Choose between</a:t>
            </a:r>
          </a:p>
          <a:p>
            <a:pPr marL="1033462" lvl="1" indent="-457200">
              <a:buClr>
                <a:srgbClr val="B84700"/>
              </a:buClr>
              <a:buSzPct val="75000"/>
              <a:buFont typeface="Arial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/>
              <a:t>A grade</a:t>
            </a:r>
          </a:p>
          <a:p>
            <a:pPr marL="1033462" lvl="1" indent="-457200">
              <a:buClr>
                <a:srgbClr val="B84700"/>
              </a:buClr>
              <a:buSzPct val="75000"/>
              <a:buFont typeface="Arial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/>
              <a:t>Learn a lot</a:t>
            </a:r>
          </a:p>
          <a:p>
            <a:pPr marL="576262" lvl="1" indent="0">
              <a:buClr>
                <a:srgbClr val="B84700"/>
              </a:buClr>
              <a:buSzPct val="7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/>
              <a:t>Which one will you </a:t>
            </a:r>
            <a:r>
              <a:rPr lang="en-US" dirty="0" smtClean="0"/>
              <a:t>choose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12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Break!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8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85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Underground Economy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4" name="Picture 2" descr="http://3.bp.blogspot.com/-QoW-WeCitwE/TeRM2BfBqVI/AAAAAAAABlQ/vZGrOY8bPNU/s1600/devil-clip-ar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86200"/>
            <a:ext cx="1061840" cy="1143000"/>
          </a:xfrm>
          <a:prstGeom prst="rect">
            <a:avLst/>
          </a:prstGeom>
          <a:noFill/>
        </p:spPr>
      </p:pic>
      <p:pic>
        <p:nvPicPr>
          <p:cNvPr id="5" name="Picture 6" descr="laptop 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447800"/>
            <a:ext cx="1380971" cy="1066800"/>
          </a:xfrm>
          <a:prstGeom prst="rect">
            <a:avLst/>
          </a:prstGeom>
          <a:noFill/>
        </p:spPr>
      </p:pic>
      <p:sp>
        <p:nvSpPr>
          <p:cNvPr id="8" name="Down Arrow 7"/>
          <p:cNvSpPr/>
          <p:nvPr/>
        </p:nvSpPr>
        <p:spPr>
          <a:xfrm rot="10800000">
            <a:off x="762000" y="2514600"/>
            <a:ext cx="228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31242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Hack</a:t>
            </a:r>
          </a:p>
        </p:txBody>
      </p:sp>
      <p:sp>
        <p:nvSpPr>
          <p:cNvPr id="11" name="Cloud 10"/>
          <p:cNvSpPr/>
          <p:nvPr/>
        </p:nvSpPr>
        <p:spPr>
          <a:xfrm>
            <a:off x="1981200" y="4343400"/>
            <a:ext cx="3657600" cy="22098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Underground Market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70437" y="2286000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 a Machine for $0.40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70437" y="2602468"/>
            <a:ext cx="281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$$$ for Installing Malware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0437" y="1981200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 account with $200K sold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70437" y="2907268"/>
            <a:ext cx="216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E-passports for $12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70437" y="3200400"/>
            <a:ext cx="268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 your malware!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0437" y="3516868"/>
            <a:ext cx="284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Fraud, Spam services</a:t>
            </a:r>
          </a:p>
        </p:txBody>
      </p:sp>
      <p:sp>
        <p:nvSpPr>
          <p:cNvPr id="19" name="Right Arrow 18"/>
          <p:cNvSpPr/>
          <p:nvPr/>
        </p:nvSpPr>
        <p:spPr>
          <a:xfrm rot="658328">
            <a:off x="1465588" y="4504108"/>
            <a:ext cx="914400" cy="274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52600" y="4191000"/>
            <a:ext cx="142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 Services</a:t>
            </a:r>
          </a:p>
        </p:txBody>
      </p:sp>
      <p:pic>
        <p:nvPicPr>
          <p:cNvPr id="21" name="Picture 2" descr="http://3.bp.blogspot.com/-QoW-WeCitwE/TeRM2BfBqVI/AAAAAAAABlQ/vZGrOY8bPNU/s1600/devil-clip-ar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9560" y="4038600"/>
            <a:ext cx="1061840" cy="1143000"/>
          </a:xfrm>
          <a:prstGeom prst="rect">
            <a:avLst/>
          </a:prstGeom>
          <a:noFill/>
        </p:spPr>
      </p:pic>
      <p:sp>
        <p:nvSpPr>
          <p:cNvPr id="22" name="Right Arrow 21"/>
          <p:cNvSpPr/>
          <p:nvPr/>
        </p:nvSpPr>
        <p:spPr>
          <a:xfrm rot="658328">
            <a:off x="5544811" y="4656508"/>
            <a:ext cx="914400" cy="274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8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Underground Economy: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Example of Pay-per Install Services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51202" name="Picture 2" descr="http://www.net-security.org/images/articles/pay-per-install-b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8077200" cy="5189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007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2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8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Underground Economy: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Size of the Economy?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82000" cy="5033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77000" y="6324600"/>
            <a:ext cx="2713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Source: Measuring cost of cybercrime</a:t>
            </a:r>
          </a:p>
          <a:p>
            <a:pPr algn="ctr"/>
            <a:r>
              <a:rPr lang="en-US" sz="1200" dirty="0"/>
              <a:t>WEIS 2012</a:t>
            </a:r>
          </a:p>
        </p:txBody>
      </p:sp>
    </p:spTree>
    <p:extLst>
      <p:ext uri="{BB962C8B-B14F-4D97-AF65-F5344CB8AC3E}">
        <p14:creationId xmlns:p14="http://schemas.microsoft.com/office/powerpoint/2010/main" val="145738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8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Underground Economy: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Size of the Economy?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84325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8229600" cy="516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24052" y="6172200"/>
            <a:ext cx="2713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Source: Measuring cost of cybercrime</a:t>
            </a:r>
          </a:p>
          <a:p>
            <a:pPr algn="ctr"/>
            <a:r>
              <a:rPr lang="en-US" sz="1200" dirty="0"/>
              <a:t>WEIS 2012</a:t>
            </a:r>
          </a:p>
        </p:txBody>
      </p:sp>
    </p:spTree>
    <p:extLst>
      <p:ext uri="{BB962C8B-B14F-4D97-AF65-F5344CB8AC3E}">
        <p14:creationId xmlns:p14="http://schemas.microsoft.com/office/powerpoint/2010/main" val="20735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855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Data Theft of Personal Records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477000"/>
            <a:ext cx="872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https://www.informationisbeautiful.net/visualizations/worlds-biggest-data-breaches-hacks/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" y="1371600"/>
            <a:ext cx="9024776" cy="45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8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Software Vulnerabilities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524000"/>
            <a:ext cx="75819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6581001"/>
            <a:ext cx="7487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https://nvd.nist.gov/vuln/search/statistics?form_type=Basic&amp;results_type=statistics&amp;search_type=all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667000" y="1062335"/>
            <a:ext cx="387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of vulnerabilities per year</a:t>
            </a:r>
          </a:p>
        </p:txBody>
      </p:sp>
    </p:spTree>
    <p:extLst>
      <p:ext uri="{BB962C8B-B14F-4D97-AF65-F5344CB8AC3E}">
        <p14:creationId xmlns:p14="http://schemas.microsoft.com/office/powerpoint/2010/main" val="16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8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Privacy Regulations are changing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5181599" cy="2004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221528"/>
            <a:ext cx="5280752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" y="4724400"/>
            <a:ext cx="9024938" cy="15390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25016" y="6547079"/>
            <a:ext cx="5418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Additional Ref (GDPR fines): </a:t>
            </a:r>
            <a:r>
              <a:rPr lang="en-US" sz="1400" dirty="0">
                <a:hlinkClick r:id="rId5"/>
              </a:rPr>
              <a:t>https://www.enforcementtracker.com/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33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cture 2 - Cloud Stor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S6283-lecture font format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4642</TotalTime>
  <Words>1016</Words>
  <Application>Microsoft Office PowerPoint</Application>
  <PresentationFormat>On-screen Show (4:3)</PresentationFormat>
  <Paragraphs>186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DejaVu Sans</vt:lpstr>
      <vt:lpstr>Segoe UI</vt:lpstr>
      <vt:lpstr>Segoe UI Semibold</vt:lpstr>
      <vt:lpstr>Symbol</vt:lpstr>
      <vt:lpstr>Wingdings</vt:lpstr>
      <vt:lpstr>Lecture 2 - Cloud Storage</vt:lpstr>
      <vt:lpstr>Introduction To  Computer Security</vt:lpstr>
      <vt:lpstr>Threats to Lives?</vt:lpstr>
      <vt:lpstr>Underground Economy</vt:lpstr>
      <vt:lpstr>Underground Economy: Example of Pay-per Install Services</vt:lpstr>
      <vt:lpstr>Underground Economy: Size of the Economy?</vt:lpstr>
      <vt:lpstr>Underground Economy: Size of the Economy?</vt:lpstr>
      <vt:lpstr>Data Theft of Personal Records</vt:lpstr>
      <vt:lpstr>Software Vulnerabilities Over Time</vt:lpstr>
      <vt:lpstr>Privacy Regulations are changing</vt:lpstr>
      <vt:lpstr>Ask questions at will.  Speak out your opinions freely.  (Naïve questions are often great!)</vt:lpstr>
      <vt:lpstr>What people say about security…</vt:lpstr>
      <vt:lpstr>People’s sense of security  vs. real security</vt:lpstr>
      <vt:lpstr>“Nothing Is Ever Secure…”</vt:lpstr>
      <vt:lpstr>Objective of this module: How to Analyze and Argue Security?</vt:lpstr>
      <vt:lpstr>Clean-slate Rethinking Security: If we had to redesign computer systems…</vt:lpstr>
      <vt:lpstr>Principles of Secure Design </vt:lpstr>
      <vt:lpstr>A Key Concept: Threat Model</vt:lpstr>
      <vt:lpstr>The Weakest Link Principle</vt:lpstr>
      <vt:lpstr>The Weakest Link Principle: Example</vt:lpstr>
      <vt:lpstr>Kerckhoffs's Principle: Security-By-Obscurity is Bad</vt:lpstr>
      <vt:lpstr>Logistics</vt:lpstr>
      <vt:lpstr>Logistics</vt:lpstr>
      <vt:lpstr>Logistics</vt:lpstr>
      <vt:lpstr>Resources you’d need…</vt:lpstr>
      <vt:lpstr>Pre-Requisites &amp; Workload</vt:lpstr>
      <vt:lpstr>Textbooks</vt:lpstr>
      <vt:lpstr>Caution: Prior Student Feedback (Anonymized)</vt:lpstr>
      <vt:lpstr>Uniqueness of This Module</vt:lpstr>
      <vt:lpstr>Break!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Computer Security</dc:title>
  <dc:creator>prateeks</dc:creator>
  <cp:lastModifiedBy>Prateek Saxena</cp:lastModifiedBy>
  <cp:revision>995</cp:revision>
  <dcterms:created xsi:type="dcterms:W3CDTF">2012-12-09T03:46:39Z</dcterms:created>
  <dcterms:modified xsi:type="dcterms:W3CDTF">2021-12-24T06:17:58Z</dcterms:modified>
</cp:coreProperties>
</file>